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6"/>
    <p:sldId id="257" r:id="rId107"/>
    <p:sldId id="258" r:id="rId108"/>
    <p:sldId id="259" r:id="rId109"/>
    <p:sldId id="260" r:id="rId110"/>
    <p:sldId id="261" r:id="rId111"/>
    <p:sldId id="262" r:id="rId112"/>
    <p:sldId id="263" r:id="rId113"/>
    <p:sldId id="264" r:id="rId114"/>
    <p:sldId id="265" r:id="rId115"/>
    <p:sldId id="266" r:id="rId116"/>
    <p:sldId id="267" r:id="rId117"/>
    <p:sldId id="268" r:id="rId118"/>
    <p:sldId id="269" r:id="rId119"/>
    <p:sldId id="270" r:id="rId120"/>
    <p:sldId id="271" r:id="rId121"/>
    <p:sldId id="272" r:id="rId122"/>
    <p:sldId id="273" r:id="rId123"/>
    <p:sldId id="274" r:id="rId124"/>
    <p:sldId id="275" r:id="rId125"/>
    <p:sldId id="276" r:id="rId126"/>
    <p:sldId id="277" r:id="rId127"/>
    <p:sldId id="278" r:id="rId128"/>
    <p:sldId id="279" r:id="rId129"/>
    <p:sldId id="280" r:id="rId130"/>
    <p:sldId id="281" r:id="rId131"/>
    <p:sldId id="282" r:id="rId132"/>
    <p:sldId id="283" r:id="rId133"/>
    <p:sldId id="284" r:id="rId134"/>
    <p:sldId id="285" r:id="rId135"/>
    <p:sldId id="286" r:id="rId136"/>
    <p:sldId id="287" r:id="rId137"/>
    <p:sldId id="288" r:id="rId138"/>
    <p:sldId id="289" r:id="rId139"/>
    <p:sldId id="290" r:id="rId140"/>
    <p:sldId id="291" r:id="rId141"/>
    <p:sldId id="292" r:id="rId142"/>
    <p:sldId id="293" r:id="rId143"/>
    <p:sldId id="294" r:id="rId144"/>
    <p:sldId id="295" r:id="rId145"/>
    <p:sldId id="296" r:id="rId146"/>
    <p:sldId id="297" r:id="rId147"/>
    <p:sldId id="298" r:id="rId148"/>
    <p:sldId id="299" r:id="rId149"/>
    <p:sldId id="300" r:id="rId150"/>
    <p:sldId id="301" r:id="rId151"/>
    <p:sldId id="302" r:id="rId152"/>
    <p:sldId id="303" r:id="rId153"/>
    <p:sldId id="304" r:id="rId154"/>
    <p:sldId id="305" r:id="rId155"/>
    <p:sldId id="306" r:id="rId156"/>
    <p:sldId id="307" r:id="rId157"/>
    <p:sldId id="308" r:id="rId158"/>
    <p:sldId id="309" r:id="rId159"/>
    <p:sldId id="310" r:id="rId160"/>
    <p:sldId id="311" r:id="rId161"/>
    <p:sldId id="312" r:id="rId162"/>
    <p:sldId id="313" r:id="rId163"/>
    <p:sldId id="314" r:id="rId164"/>
    <p:sldId id="315" r:id="rId165"/>
    <p:sldId id="316" r:id="rId166"/>
    <p:sldId id="317" r:id="rId167"/>
    <p:sldId id="318" r:id="rId168"/>
    <p:sldId id="319" r:id="rId169"/>
    <p:sldId id="320" r:id="rId170"/>
    <p:sldId id="321" r:id="rId171"/>
    <p:sldId id="322" r:id="rId172"/>
    <p:sldId id="323" r:id="rId173"/>
    <p:sldId id="324" r:id="rId174"/>
    <p:sldId id="325" r:id="rId175"/>
    <p:sldId id="326" r:id="rId176"/>
    <p:sldId id="327" r:id="rId177"/>
    <p:sldId id="328" r:id="rId178"/>
    <p:sldId id="329" r:id="rId179"/>
    <p:sldId id="330" r:id="rId180"/>
    <p:sldId id="331" r:id="rId181"/>
    <p:sldId id="332" r:id="rId182"/>
    <p:sldId id="333" r:id="rId18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Times New Roman" charset="1" panose="02030502070405020303"/>
      <p:regular r:id="rId17"/>
    </p:embeddedFont>
    <p:embeddedFont>
      <p:font typeface="Times New Roman Bold" charset="1" panose="02030802070405020303"/>
      <p:regular r:id="rId18"/>
    </p:embeddedFont>
    <p:embeddedFont>
      <p:font typeface="Times New Roman Italics" charset="1" panose="02030502070405090303"/>
      <p:regular r:id="rId19"/>
    </p:embeddedFont>
    <p:embeddedFont>
      <p:font typeface="Times New Roman Bold Italics" charset="1" panose="02030802070405090303"/>
      <p:regular r:id="rId20"/>
    </p:embeddedFont>
    <p:embeddedFont>
      <p:font typeface="Times New Roman Medium" charset="1" panose="02030502070405020303"/>
      <p:regular r:id="rId21"/>
    </p:embeddedFont>
    <p:embeddedFont>
      <p:font typeface="Times New Roman Medium Italics" charset="1" panose="02030502070405090303"/>
      <p:regular r:id="rId22"/>
    </p:embeddedFont>
    <p:embeddedFont>
      <p:font typeface="Times New Roman Semi-Bold" charset="1" panose="02030702070405020303"/>
      <p:regular r:id="rId23"/>
    </p:embeddedFont>
    <p:embeddedFont>
      <p:font typeface="Times New Roman Semi-Bold Italics" charset="1" panose="02030702070405090303"/>
      <p:regular r:id="rId24"/>
    </p:embeddedFont>
    <p:embeddedFont>
      <p:font typeface="Times New Roman Ultra-Bold" charset="1" panose="02030902070405020303"/>
      <p:regular r:id="rId25"/>
    </p:embeddedFont>
    <p:embeddedFont>
      <p:font typeface="Arial" charset="1" panose="020B0502020202020204"/>
      <p:regular r:id="rId26"/>
    </p:embeddedFont>
    <p:embeddedFont>
      <p:font typeface="Arial Bold" charset="1" panose="020B0802020202020204"/>
      <p:regular r:id="rId27"/>
    </p:embeddedFont>
    <p:embeddedFont>
      <p:font typeface="Arial Italics" charset="1" panose="020B0502020202090204"/>
      <p:regular r:id="rId28"/>
    </p:embeddedFont>
    <p:embeddedFont>
      <p:font typeface="Arial Bold Italics" charset="1" panose="020B0802020202090204"/>
      <p:regular r:id="rId29"/>
    </p:embeddedFont>
    <p:embeddedFont>
      <p:font typeface="Garet" charset="1" panose="00000000000000000000"/>
      <p:regular r:id="rId30"/>
    </p:embeddedFont>
    <p:embeddedFont>
      <p:font typeface="Garet Bold" charset="1" panose="00000000000000000000"/>
      <p:regular r:id="rId31"/>
    </p:embeddedFont>
    <p:embeddedFont>
      <p:font typeface="Garet Italics" charset="1" panose="00000000000000000000"/>
      <p:regular r:id="rId32"/>
    </p:embeddedFont>
    <p:embeddedFont>
      <p:font typeface="Garet Bold Italics" charset="1" panose="00000000000000000000"/>
      <p:regular r:id="rId33"/>
    </p:embeddedFont>
    <p:embeddedFont>
      <p:font typeface="Garet Light" charset="1" panose="00000000000000000000"/>
      <p:regular r:id="rId34"/>
    </p:embeddedFont>
    <p:embeddedFont>
      <p:font typeface="Garet Ultra-Bold" charset="1" panose="00000000000000000000"/>
      <p:regular r:id="rId35"/>
    </p:embeddedFont>
    <p:embeddedFont>
      <p:font typeface="Garet Ultra-Bold Italics" charset="1" panose="00000000000000000000"/>
      <p:regular r:id="rId36"/>
    </p:embeddedFont>
    <p:embeddedFont>
      <p:font typeface="Garet Heavy" charset="1" panose="00000000000000000000"/>
      <p:regular r:id="rId37"/>
    </p:embeddedFont>
    <p:embeddedFont>
      <p:font typeface="Garet Heavy Italics" charset="1" panose="00000000000000000000"/>
      <p:regular r:id="rId38"/>
    </p:embeddedFont>
    <p:embeddedFont>
      <p:font typeface="Livvic" charset="1" panose="00000000000000000000"/>
      <p:regular r:id="rId39"/>
    </p:embeddedFont>
    <p:embeddedFont>
      <p:font typeface="Livvic Bold" charset="1" panose="00000000000000000000"/>
      <p:regular r:id="rId40"/>
    </p:embeddedFont>
    <p:embeddedFont>
      <p:font typeface="Livvic Italics" charset="1" panose="00000000000000000000"/>
      <p:regular r:id="rId41"/>
    </p:embeddedFont>
    <p:embeddedFont>
      <p:font typeface="Livvic Bold Italics" charset="1" panose="00000000000000000000"/>
      <p:regular r:id="rId42"/>
    </p:embeddedFont>
    <p:embeddedFont>
      <p:font typeface="Livvic Thin" charset="1" panose="00000000000000000000"/>
      <p:regular r:id="rId43"/>
    </p:embeddedFont>
    <p:embeddedFont>
      <p:font typeface="Livvic Thin Italics" charset="1" panose="00000000000000000000"/>
      <p:regular r:id="rId44"/>
    </p:embeddedFont>
    <p:embeddedFont>
      <p:font typeface="Livvic Medium" charset="1" panose="00000000000000000000"/>
      <p:regular r:id="rId45"/>
    </p:embeddedFont>
    <p:embeddedFont>
      <p:font typeface="Livvic Medium Italics" charset="1" panose="00000000000000000000"/>
      <p:regular r:id="rId46"/>
    </p:embeddedFont>
    <p:embeddedFont>
      <p:font typeface="Livvic Semi-Bold" charset="1" panose="00000000000000000000"/>
      <p:regular r:id="rId47"/>
    </p:embeddedFont>
    <p:embeddedFont>
      <p:font typeface="Livvic Semi-Bold Italics" charset="1" panose="00000000000000000000"/>
      <p:regular r:id="rId48"/>
    </p:embeddedFont>
    <p:embeddedFont>
      <p:font typeface="Livvic Heavy" charset="1" panose="00000000000000000000"/>
      <p:regular r:id="rId49"/>
    </p:embeddedFont>
    <p:embeddedFont>
      <p:font typeface="Livvic Heavy Italics" charset="1" panose="00000000000000000000"/>
      <p:regular r:id="rId50"/>
    </p:embeddedFont>
    <p:embeddedFont>
      <p:font typeface="Canva Sans" charset="1" panose="020B0503030501040103"/>
      <p:regular r:id="rId51"/>
    </p:embeddedFont>
    <p:embeddedFont>
      <p:font typeface="Canva Sans Bold" charset="1" panose="020B0803030501040103"/>
      <p:regular r:id="rId52"/>
    </p:embeddedFont>
    <p:embeddedFont>
      <p:font typeface="Canva Sans Italics" charset="1" panose="020B0503030501040103"/>
      <p:regular r:id="rId53"/>
    </p:embeddedFont>
    <p:embeddedFont>
      <p:font typeface="Canva Sans Bold Italics" charset="1" panose="020B0803030501040103"/>
      <p:regular r:id="rId54"/>
    </p:embeddedFont>
    <p:embeddedFont>
      <p:font typeface="Canva Sans Medium" charset="1" panose="020B0603030501040103"/>
      <p:regular r:id="rId55"/>
    </p:embeddedFont>
    <p:embeddedFont>
      <p:font typeface="Canva Sans Medium Italics" charset="1" panose="020B0603030501040103"/>
      <p:regular r:id="rId56"/>
    </p:embeddedFont>
    <p:embeddedFont>
      <p:font typeface="Fira Sans" charset="1" panose="020B0503050000020004"/>
      <p:regular r:id="rId57"/>
    </p:embeddedFont>
    <p:embeddedFont>
      <p:font typeface="Fira Sans Bold" charset="1" panose="020B0803050000020004"/>
      <p:regular r:id="rId58"/>
    </p:embeddedFont>
    <p:embeddedFont>
      <p:font typeface="Fira Sans Italics" charset="1" panose="020B0503050000020004"/>
      <p:regular r:id="rId59"/>
    </p:embeddedFont>
    <p:embeddedFont>
      <p:font typeface="Fira Sans Bold Italics" charset="1" panose="020B0803050000020004"/>
      <p:regular r:id="rId60"/>
    </p:embeddedFont>
    <p:embeddedFont>
      <p:font typeface="Fira Sans Thin" charset="1" panose="020B0303050000020004"/>
      <p:regular r:id="rId61"/>
    </p:embeddedFont>
    <p:embeddedFont>
      <p:font typeface="Fira Sans Thin Italics" charset="1" panose="020B0303050000020004"/>
      <p:regular r:id="rId62"/>
    </p:embeddedFont>
    <p:embeddedFont>
      <p:font typeface="Fira Sans Extra-Light" charset="1" panose="020B0403050000020004"/>
      <p:regular r:id="rId63"/>
    </p:embeddedFont>
    <p:embeddedFont>
      <p:font typeface="Fira Sans Extra-Light Italics" charset="1" panose="020B0403050000020004"/>
      <p:regular r:id="rId64"/>
    </p:embeddedFont>
    <p:embeddedFont>
      <p:font typeface="Fira Sans Light" charset="1" panose="020B0403050000020004"/>
      <p:regular r:id="rId65"/>
    </p:embeddedFont>
    <p:embeddedFont>
      <p:font typeface="Fira Sans Light Italics" charset="1" panose="020B0403050000020004"/>
      <p:regular r:id="rId66"/>
    </p:embeddedFont>
    <p:embeddedFont>
      <p:font typeface="Fira Sans Medium" charset="1" panose="020B0603050000020004"/>
      <p:regular r:id="rId67"/>
    </p:embeddedFont>
    <p:embeddedFont>
      <p:font typeface="Fira Sans Medium Italics" charset="1" panose="020B0603050000020004"/>
      <p:regular r:id="rId68"/>
    </p:embeddedFont>
    <p:embeddedFont>
      <p:font typeface="Fira Sans Semi-Bold" charset="1" panose="020B0603050000020004"/>
      <p:regular r:id="rId69"/>
    </p:embeddedFont>
    <p:embeddedFont>
      <p:font typeface="Fira Sans Semi-Bold Italics" charset="1" panose="020B0703050000020004"/>
      <p:regular r:id="rId70"/>
    </p:embeddedFont>
    <p:embeddedFont>
      <p:font typeface="Fira Sans Ultra-Bold" charset="1" panose="020B0903050000020004"/>
      <p:regular r:id="rId71"/>
    </p:embeddedFont>
    <p:embeddedFont>
      <p:font typeface="Fira Sans Ultra-Bold Italics" charset="1" panose="020B0903050000020004"/>
      <p:regular r:id="rId72"/>
    </p:embeddedFont>
    <p:embeddedFont>
      <p:font typeface="Fira Sans Heavy" charset="1" panose="020B0A03050000020004"/>
      <p:regular r:id="rId73"/>
    </p:embeddedFont>
    <p:embeddedFont>
      <p:font typeface="Fira Sans Heavy Italics" charset="1" panose="020B0A03050000020004"/>
      <p:regular r:id="rId74"/>
    </p:embeddedFont>
    <p:embeddedFont>
      <p:font typeface="Open Sauce" charset="1" panose="00000500000000000000"/>
      <p:regular r:id="rId75"/>
    </p:embeddedFont>
    <p:embeddedFont>
      <p:font typeface="Open Sauce Bold" charset="1" panose="00000800000000000000"/>
      <p:regular r:id="rId76"/>
    </p:embeddedFont>
    <p:embeddedFont>
      <p:font typeface="Open Sauce Italics" charset="1" panose="00000500000000000000"/>
      <p:regular r:id="rId77"/>
    </p:embeddedFont>
    <p:embeddedFont>
      <p:font typeface="Open Sauce Bold Italics" charset="1" panose="00000800000000000000"/>
      <p:regular r:id="rId78"/>
    </p:embeddedFont>
    <p:embeddedFont>
      <p:font typeface="Open Sauce Light" charset="1" panose="00000400000000000000"/>
      <p:regular r:id="rId79"/>
    </p:embeddedFont>
    <p:embeddedFont>
      <p:font typeface="Open Sauce Light Italics" charset="1" panose="00000400000000000000"/>
      <p:regular r:id="rId80"/>
    </p:embeddedFont>
    <p:embeddedFont>
      <p:font typeface="Open Sauce Medium" charset="1" panose="00000600000000000000"/>
      <p:regular r:id="rId81"/>
    </p:embeddedFont>
    <p:embeddedFont>
      <p:font typeface="Open Sauce Medium Italics" charset="1" panose="00000600000000000000"/>
      <p:regular r:id="rId82"/>
    </p:embeddedFont>
    <p:embeddedFont>
      <p:font typeface="Open Sauce Semi-Bold" charset="1" panose="00000700000000000000"/>
      <p:regular r:id="rId83"/>
    </p:embeddedFont>
    <p:embeddedFont>
      <p:font typeface="Open Sauce Semi-Bold Italics" charset="1" panose="00000700000000000000"/>
      <p:regular r:id="rId84"/>
    </p:embeddedFont>
    <p:embeddedFont>
      <p:font typeface="Open Sauce Heavy" charset="1" panose="00000A00000000000000"/>
      <p:regular r:id="rId85"/>
    </p:embeddedFont>
    <p:embeddedFont>
      <p:font typeface="Open Sauce Heavy Italics" charset="1" panose="00000A00000000000000"/>
      <p:regular r:id="rId86"/>
    </p:embeddedFont>
    <p:embeddedFont>
      <p:font typeface="Montserrat" charset="1" panose="00000500000000000000"/>
      <p:regular r:id="rId87"/>
    </p:embeddedFont>
    <p:embeddedFont>
      <p:font typeface="Montserrat Bold" charset="1" panose="00000800000000000000"/>
      <p:regular r:id="rId88"/>
    </p:embeddedFont>
    <p:embeddedFont>
      <p:font typeface="Montserrat Italics" charset="1" panose="00000500000000000000"/>
      <p:regular r:id="rId89"/>
    </p:embeddedFont>
    <p:embeddedFont>
      <p:font typeface="Montserrat Bold Italics" charset="1" panose="00000800000000000000"/>
      <p:regular r:id="rId90"/>
    </p:embeddedFont>
    <p:embeddedFont>
      <p:font typeface="Montserrat Thin" charset="1" panose="00000300000000000000"/>
      <p:regular r:id="rId91"/>
    </p:embeddedFont>
    <p:embeddedFont>
      <p:font typeface="Montserrat Thin Italics" charset="1" panose="00000300000000000000"/>
      <p:regular r:id="rId92"/>
    </p:embeddedFont>
    <p:embeddedFont>
      <p:font typeface="Montserrat Extra-Light" charset="1" panose="00000300000000000000"/>
      <p:regular r:id="rId93"/>
    </p:embeddedFont>
    <p:embeddedFont>
      <p:font typeface="Montserrat Extra-Light Italics" charset="1" panose="00000300000000000000"/>
      <p:regular r:id="rId94"/>
    </p:embeddedFont>
    <p:embeddedFont>
      <p:font typeface="Montserrat Light" charset="1" panose="00000400000000000000"/>
      <p:regular r:id="rId95"/>
    </p:embeddedFont>
    <p:embeddedFont>
      <p:font typeface="Montserrat Light Italics" charset="1" panose="00000400000000000000"/>
      <p:regular r:id="rId96"/>
    </p:embeddedFont>
    <p:embeddedFont>
      <p:font typeface="Montserrat Medium" charset="1" panose="00000600000000000000"/>
      <p:regular r:id="rId97"/>
    </p:embeddedFont>
    <p:embeddedFont>
      <p:font typeface="Montserrat Medium Italics" charset="1" panose="00000600000000000000"/>
      <p:regular r:id="rId98"/>
    </p:embeddedFont>
    <p:embeddedFont>
      <p:font typeface="Montserrat Semi-Bold" charset="1" panose="00000700000000000000"/>
      <p:regular r:id="rId99"/>
    </p:embeddedFont>
    <p:embeddedFont>
      <p:font typeface="Montserrat Semi-Bold Italics" charset="1" panose="00000700000000000000"/>
      <p:regular r:id="rId100"/>
    </p:embeddedFont>
    <p:embeddedFont>
      <p:font typeface="Montserrat Ultra-Bold" charset="1" panose="00000900000000000000"/>
      <p:regular r:id="rId101"/>
    </p:embeddedFont>
    <p:embeddedFont>
      <p:font typeface="Montserrat Ultra-Bold Italics" charset="1" panose="00000900000000000000"/>
      <p:regular r:id="rId102"/>
    </p:embeddedFont>
    <p:embeddedFont>
      <p:font typeface="Montserrat Heavy" charset="1" panose="00000A00000000000000"/>
      <p:regular r:id="rId103"/>
    </p:embeddedFont>
    <p:embeddedFont>
      <p:font typeface="Montserrat Heavy Italics" charset="1" panose="00000A00000000000000"/>
      <p:regular r:id="rId104"/>
    </p:embeddedFont>
    <p:embeddedFont>
      <p:font typeface="Varela Round" charset="1" panose="00000500000000000000"/>
      <p:regular r:id="rId1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2.xml"/><Relationship Id="rId138" Type="http://schemas.openxmlformats.org/officeDocument/2006/relationships/slide" Target="slides/slide33.xml"/><Relationship Id="rId159" Type="http://schemas.openxmlformats.org/officeDocument/2006/relationships/slide" Target="slides/slide54.xml"/><Relationship Id="rId21" Type="http://schemas.openxmlformats.org/officeDocument/2006/relationships/font" Target="fonts/font21.fntdata"/><Relationship Id="rId42" Type="http://schemas.openxmlformats.org/officeDocument/2006/relationships/font" Target="fonts/font42.fntdata"/><Relationship Id="rId63" Type="http://schemas.openxmlformats.org/officeDocument/2006/relationships/font" Target="fonts/font63.fntdata"/><Relationship Id="rId84" Type="http://schemas.openxmlformats.org/officeDocument/2006/relationships/font" Target="fonts/font84.fntdata"/><Relationship Id="rId170" Type="http://schemas.openxmlformats.org/officeDocument/2006/relationships/slide" Target="slides/slide65.xml"/><Relationship Id="rId107" Type="http://schemas.openxmlformats.org/officeDocument/2006/relationships/slide" Target="slides/slide2.xml"/><Relationship Id="rId11" Type="http://schemas.openxmlformats.org/officeDocument/2006/relationships/font" Target="fonts/font11.fntdata"/><Relationship Id="rId128" Type="http://schemas.openxmlformats.org/officeDocument/2006/relationships/slide" Target="slides/slide23.xml"/><Relationship Id="rId149" Type="http://schemas.openxmlformats.org/officeDocument/2006/relationships/slide" Target="slides/slide44.xml"/><Relationship Id="rId32" Type="http://schemas.openxmlformats.org/officeDocument/2006/relationships/font" Target="fonts/font32.fntdata"/><Relationship Id="rId53" Type="http://schemas.openxmlformats.org/officeDocument/2006/relationships/font" Target="fonts/font53.fntdata"/><Relationship Id="rId74" Type="http://schemas.openxmlformats.org/officeDocument/2006/relationships/font" Target="fonts/font74.fntdata"/><Relationship Id="rId160" Type="http://schemas.openxmlformats.org/officeDocument/2006/relationships/slide" Target="slides/slide55.xml"/><Relationship Id="rId181" Type="http://schemas.openxmlformats.org/officeDocument/2006/relationships/slide" Target="slides/slide76.xml"/><Relationship Id="rId5" Type="http://schemas.openxmlformats.org/officeDocument/2006/relationships/tableStyles" Target="tableStyles.xml"/><Relationship Id="rId95" Type="http://schemas.openxmlformats.org/officeDocument/2006/relationships/font" Target="fonts/font95.fntdata"/><Relationship Id="rId118" Type="http://schemas.openxmlformats.org/officeDocument/2006/relationships/slide" Target="slides/slide13.xml"/><Relationship Id="rId139" Type="http://schemas.openxmlformats.org/officeDocument/2006/relationships/slide" Target="slides/slide34.xml"/><Relationship Id="rId22" Type="http://schemas.openxmlformats.org/officeDocument/2006/relationships/font" Target="fonts/font22.fntdata"/><Relationship Id="rId43" Type="http://schemas.openxmlformats.org/officeDocument/2006/relationships/font" Target="fonts/font43.fntdata"/><Relationship Id="rId64" Type="http://schemas.openxmlformats.org/officeDocument/2006/relationships/font" Target="fonts/font64.fntdata"/><Relationship Id="rId150" Type="http://schemas.openxmlformats.org/officeDocument/2006/relationships/slide" Target="slides/slide45.xml"/><Relationship Id="rId171" Type="http://schemas.openxmlformats.org/officeDocument/2006/relationships/slide" Target="slides/slide66.xml"/><Relationship Id="rId85" Type="http://schemas.openxmlformats.org/officeDocument/2006/relationships/font" Target="fonts/font85.fntdata"/><Relationship Id="rId108" Type="http://schemas.openxmlformats.org/officeDocument/2006/relationships/slide" Target="slides/slide3.xml"/><Relationship Id="rId12" Type="http://schemas.openxmlformats.org/officeDocument/2006/relationships/font" Target="fonts/font12.fntdata"/><Relationship Id="rId129" Type="http://schemas.openxmlformats.org/officeDocument/2006/relationships/slide" Target="slides/slide24.xml"/><Relationship Id="rId33" Type="http://schemas.openxmlformats.org/officeDocument/2006/relationships/font" Target="fonts/font33.fntdata"/><Relationship Id="rId140" Type="http://schemas.openxmlformats.org/officeDocument/2006/relationships/slide" Target="slides/slide35.xml"/><Relationship Id="rId161" Type="http://schemas.openxmlformats.org/officeDocument/2006/relationships/slide" Target="slides/slide56.xml"/><Relationship Id="rId182" Type="http://schemas.openxmlformats.org/officeDocument/2006/relationships/slide" Target="slides/slide77.xml"/><Relationship Id="rId54" Type="http://schemas.openxmlformats.org/officeDocument/2006/relationships/font" Target="fonts/font54.fntdata"/><Relationship Id="rId75" Type="http://schemas.openxmlformats.org/officeDocument/2006/relationships/font" Target="fonts/font75.fntdata"/><Relationship Id="rId96" Type="http://schemas.openxmlformats.org/officeDocument/2006/relationships/font" Target="fonts/font96.fntdata"/><Relationship Id="rId6" Type="http://schemas.openxmlformats.org/officeDocument/2006/relationships/font" Target="fonts/font6.fntdata"/><Relationship Id="rId119" Type="http://schemas.openxmlformats.org/officeDocument/2006/relationships/slide" Target="slides/slide14.xml"/><Relationship Id="rId23" Type="http://schemas.openxmlformats.org/officeDocument/2006/relationships/font" Target="fonts/font23.fntdata"/><Relationship Id="rId130" Type="http://schemas.openxmlformats.org/officeDocument/2006/relationships/slide" Target="slides/slide25.xml"/><Relationship Id="rId151" Type="http://schemas.openxmlformats.org/officeDocument/2006/relationships/slide" Target="slides/slide46.xml"/><Relationship Id="rId44" Type="http://schemas.openxmlformats.org/officeDocument/2006/relationships/font" Target="fonts/font44.fntdata"/><Relationship Id="rId65" Type="http://schemas.openxmlformats.org/officeDocument/2006/relationships/font" Target="fonts/font65.fntdata"/><Relationship Id="rId86" Type="http://schemas.openxmlformats.org/officeDocument/2006/relationships/font" Target="fonts/font86.fntdata"/><Relationship Id="rId172" Type="http://schemas.openxmlformats.org/officeDocument/2006/relationships/slide" Target="slides/slide67.xml"/><Relationship Id="rId109" Type="http://schemas.openxmlformats.org/officeDocument/2006/relationships/slide" Target="slides/slide4.xml"/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39" Type="http://schemas.openxmlformats.org/officeDocument/2006/relationships/font" Target="fonts/font39.fntdata"/><Relationship Id="rId104" Type="http://schemas.openxmlformats.org/officeDocument/2006/relationships/font" Target="fonts/font104.fntdata"/><Relationship Id="rId120" Type="http://schemas.openxmlformats.org/officeDocument/2006/relationships/slide" Target="slides/slide15.xml"/><Relationship Id="rId125" Type="http://schemas.openxmlformats.org/officeDocument/2006/relationships/slide" Target="slides/slide20.xml"/><Relationship Id="rId141" Type="http://schemas.openxmlformats.org/officeDocument/2006/relationships/slide" Target="slides/slide36.xml"/><Relationship Id="rId146" Type="http://schemas.openxmlformats.org/officeDocument/2006/relationships/slide" Target="slides/slide41.xml"/><Relationship Id="rId167" Type="http://schemas.openxmlformats.org/officeDocument/2006/relationships/slide" Target="slides/slide62.xml"/><Relationship Id="rId34" Type="http://schemas.openxmlformats.org/officeDocument/2006/relationships/font" Target="fonts/font34.fntdata"/><Relationship Id="rId50" Type="http://schemas.openxmlformats.org/officeDocument/2006/relationships/font" Target="fonts/font50.fntdata"/><Relationship Id="rId55" Type="http://schemas.openxmlformats.org/officeDocument/2006/relationships/font" Target="fonts/font55.fntdata"/><Relationship Id="rId76" Type="http://schemas.openxmlformats.org/officeDocument/2006/relationships/font" Target="fonts/font76.fntdata"/><Relationship Id="rId97" Type="http://schemas.openxmlformats.org/officeDocument/2006/relationships/font" Target="fonts/font97.fntdata"/><Relationship Id="rId162" Type="http://schemas.openxmlformats.org/officeDocument/2006/relationships/slide" Target="slides/slide57.xml"/><Relationship Id="rId183" Type="http://schemas.openxmlformats.org/officeDocument/2006/relationships/slide" Target="slides/slide78.xml"/><Relationship Id="rId7" Type="http://schemas.openxmlformats.org/officeDocument/2006/relationships/font" Target="fonts/font7.fntdata"/><Relationship Id="rId71" Type="http://schemas.openxmlformats.org/officeDocument/2006/relationships/font" Target="fonts/font71.fntdata"/><Relationship Id="rId92" Type="http://schemas.openxmlformats.org/officeDocument/2006/relationships/font" Target="fonts/font92.fntdata"/><Relationship Id="rId2" Type="http://schemas.openxmlformats.org/officeDocument/2006/relationships/presProps" Target="presProps.xml"/><Relationship Id="rId29" Type="http://schemas.openxmlformats.org/officeDocument/2006/relationships/font" Target="fonts/font29.fntdata"/><Relationship Id="rId110" Type="http://schemas.openxmlformats.org/officeDocument/2006/relationships/slide" Target="slides/slide5.xml"/><Relationship Id="rId115" Type="http://schemas.openxmlformats.org/officeDocument/2006/relationships/slide" Target="slides/slide10.xml"/><Relationship Id="rId131" Type="http://schemas.openxmlformats.org/officeDocument/2006/relationships/slide" Target="slides/slide26.xml"/><Relationship Id="rId136" Type="http://schemas.openxmlformats.org/officeDocument/2006/relationships/slide" Target="slides/slide31.xml"/><Relationship Id="rId157" Type="http://schemas.openxmlformats.org/officeDocument/2006/relationships/slide" Target="slides/slide52.xml"/><Relationship Id="rId178" Type="http://schemas.openxmlformats.org/officeDocument/2006/relationships/slide" Target="slides/slide73.xml"/><Relationship Id="rId24" Type="http://schemas.openxmlformats.org/officeDocument/2006/relationships/font" Target="fonts/font24.fntdata"/><Relationship Id="rId40" Type="http://schemas.openxmlformats.org/officeDocument/2006/relationships/font" Target="fonts/font40.fntdata"/><Relationship Id="rId45" Type="http://schemas.openxmlformats.org/officeDocument/2006/relationships/font" Target="fonts/font45.fntdata"/><Relationship Id="rId66" Type="http://schemas.openxmlformats.org/officeDocument/2006/relationships/font" Target="fonts/font66.fntdata"/><Relationship Id="rId87" Type="http://schemas.openxmlformats.org/officeDocument/2006/relationships/font" Target="fonts/font87.fntdata"/><Relationship Id="rId152" Type="http://schemas.openxmlformats.org/officeDocument/2006/relationships/slide" Target="slides/slide47.xml"/><Relationship Id="rId173" Type="http://schemas.openxmlformats.org/officeDocument/2006/relationships/slide" Target="slides/slide68.xml"/><Relationship Id="rId61" Type="http://schemas.openxmlformats.org/officeDocument/2006/relationships/font" Target="fonts/font61.fntdata"/><Relationship Id="rId82" Type="http://schemas.openxmlformats.org/officeDocument/2006/relationships/font" Target="fonts/font82.fntdata"/><Relationship Id="rId19" Type="http://schemas.openxmlformats.org/officeDocument/2006/relationships/font" Target="fonts/font19.fntdata"/><Relationship Id="rId100" Type="http://schemas.openxmlformats.org/officeDocument/2006/relationships/font" Target="fonts/font100.fntdata"/><Relationship Id="rId105" Type="http://schemas.openxmlformats.org/officeDocument/2006/relationships/font" Target="fonts/font105.fntdata"/><Relationship Id="rId126" Type="http://schemas.openxmlformats.org/officeDocument/2006/relationships/slide" Target="slides/slide21.xml"/><Relationship Id="rId14" Type="http://schemas.openxmlformats.org/officeDocument/2006/relationships/font" Target="fonts/font14.fntdata"/><Relationship Id="rId147" Type="http://schemas.openxmlformats.org/officeDocument/2006/relationships/slide" Target="slides/slide42.xml"/><Relationship Id="rId168" Type="http://schemas.openxmlformats.org/officeDocument/2006/relationships/slide" Target="slides/slide63.xml"/><Relationship Id="rId30" Type="http://schemas.openxmlformats.org/officeDocument/2006/relationships/font" Target="fonts/font30.fntdata"/><Relationship Id="rId35" Type="http://schemas.openxmlformats.org/officeDocument/2006/relationships/font" Target="fonts/font35.fntdata"/><Relationship Id="rId56" Type="http://schemas.openxmlformats.org/officeDocument/2006/relationships/font" Target="fonts/font56.fntdata"/><Relationship Id="rId77" Type="http://schemas.openxmlformats.org/officeDocument/2006/relationships/font" Target="fonts/font77.fntdata"/><Relationship Id="rId121" Type="http://schemas.openxmlformats.org/officeDocument/2006/relationships/slide" Target="slides/slide16.xml"/><Relationship Id="rId142" Type="http://schemas.openxmlformats.org/officeDocument/2006/relationships/slide" Target="slides/slide37.xml"/><Relationship Id="rId163" Type="http://schemas.openxmlformats.org/officeDocument/2006/relationships/slide" Target="slides/slide58.xml"/><Relationship Id="rId51" Type="http://schemas.openxmlformats.org/officeDocument/2006/relationships/font" Target="fonts/font51.fntdata"/><Relationship Id="rId72" Type="http://schemas.openxmlformats.org/officeDocument/2006/relationships/font" Target="fonts/font72.fntdata"/><Relationship Id="rId8" Type="http://schemas.openxmlformats.org/officeDocument/2006/relationships/font" Target="fonts/font8.fntdata"/><Relationship Id="rId93" Type="http://schemas.openxmlformats.org/officeDocument/2006/relationships/font" Target="fonts/font93.fntdata"/><Relationship Id="rId98" Type="http://schemas.openxmlformats.org/officeDocument/2006/relationships/font" Target="fonts/font98.fntdata"/><Relationship Id="rId184" Type="http://schemas.openxmlformats.org/officeDocument/2006/relationships/customXml" Target="../customXml/item1.xml"/><Relationship Id="rId3" Type="http://schemas.openxmlformats.org/officeDocument/2006/relationships/viewProps" Target="viewProps.xml"/><Relationship Id="rId116" Type="http://schemas.openxmlformats.org/officeDocument/2006/relationships/slide" Target="slides/slide11.xml"/><Relationship Id="rId137" Type="http://schemas.openxmlformats.org/officeDocument/2006/relationships/slide" Target="slides/slide32.xml"/><Relationship Id="rId158" Type="http://schemas.openxmlformats.org/officeDocument/2006/relationships/slide" Target="slides/slide53.xml"/><Relationship Id="rId25" Type="http://schemas.openxmlformats.org/officeDocument/2006/relationships/font" Target="fonts/font25.fntdata"/><Relationship Id="rId46" Type="http://schemas.openxmlformats.org/officeDocument/2006/relationships/font" Target="fonts/font46.fntdata"/><Relationship Id="rId67" Type="http://schemas.openxmlformats.org/officeDocument/2006/relationships/font" Target="fonts/font67.fntdata"/><Relationship Id="rId111" Type="http://schemas.openxmlformats.org/officeDocument/2006/relationships/slide" Target="slides/slide6.xml"/><Relationship Id="rId132" Type="http://schemas.openxmlformats.org/officeDocument/2006/relationships/slide" Target="slides/slide27.xml"/><Relationship Id="rId153" Type="http://schemas.openxmlformats.org/officeDocument/2006/relationships/slide" Target="slides/slide48.xml"/><Relationship Id="rId174" Type="http://schemas.openxmlformats.org/officeDocument/2006/relationships/slide" Target="slides/slide69.xml"/><Relationship Id="rId179" Type="http://schemas.openxmlformats.org/officeDocument/2006/relationships/slide" Target="slides/slide74.xml"/><Relationship Id="rId20" Type="http://schemas.openxmlformats.org/officeDocument/2006/relationships/font" Target="fonts/font20.fntdata"/><Relationship Id="rId41" Type="http://schemas.openxmlformats.org/officeDocument/2006/relationships/font" Target="fonts/font41.fntdata"/><Relationship Id="rId62" Type="http://schemas.openxmlformats.org/officeDocument/2006/relationships/font" Target="fonts/font62.fntdata"/><Relationship Id="rId83" Type="http://schemas.openxmlformats.org/officeDocument/2006/relationships/font" Target="fonts/font83.fntdata"/><Relationship Id="rId88" Type="http://schemas.openxmlformats.org/officeDocument/2006/relationships/font" Target="fonts/font88.fntdata"/><Relationship Id="rId106" Type="http://schemas.openxmlformats.org/officeDocument/2006/relationships/slide" Target="slides/slide1.xml"/><Relationship Id="rId127" Type="http://schemas.openxmlformats.org/officeDocument/2006/relationships/slide" Target="slides/slide22.xml"/><Relationship Id="rId15" Type="http://schemas.openxmlformats.org/officeDocument/2006/relationships/font" Target="fonts/font15.fntdata"/><Relationship Id="rId36" Type="http://schemas.openxmlformats.org/officeDocument/2006/relationships/font" Target="fonts/font36.fntdata"/><Relationship Id="rId57" Type="http://schemas.openxmlformats.org/officeDocument/2006/relationships/font" Target="fonts/font57.fntdata"/><Relationship Id="rId10" Type="http://schemas.openxmlformats.org/officeDocument/2006/relationships/font" Target="fonts/font10.fntdata"/><Relationship Id="rId101" Type="http://schemas.openxmlformats.org/officeDocument/2006/relationships/font" Target="fonts/font101.fntdata"/><Relationship Id="rId122" Type="http://schemas.openxmlformats.org/officeDocument/2006/relationships/slide" Target="slides/slide17.xml"/><Relationship Id="rId143" Type="http://schemas.openxmlformats.org/officeDocument/2006/relationships/slide" Target="slides/slide38.xml"/><Relationship Id="rId148" Type="http://schemas.openxmlformats.org/officeDocument/2006/relationships/slide" Target="slides/slide43.xml"/><Relationship Id="rId164" Type="http://schemas.openxmlformats.org/officeDocument/2006/relationships/slide" Target="slides/slide59.xml"/><Relationship Id="rId169" Type="http://schemas.openxmlformats.org/officeDocument/2006/relationships/slide" Target="slides/slide64.xml"/><Relationship Id="rId31" Type="http://schemas.openxmlformats.org/officeDocument/2006/relationships/font" Target="fonts/font31.fntdata"/><Relationship Id="rId52" Type="http://schemas.openxmlformats.org/officeDocument/2006/relationships/font" Target="fonts/font52.fntdata"/><Relationship Id="rId73" Type="http://schemas.openxmlformats.org/officeDocument/2006/relationships/font" Target="fonts/font73.fntdata"/><Relationship Id="rId78" Type="http://schemas.openxmlformats.org/officeDocument/2006/relationships/font" Target="fonts/font78.fntdata"/><Relationship Id="rId94" Type="http://schemas.openxmlformats.org/officeDocument/2006/relationships/font" Target="fonts/font94.fntdata"/><Relationship Id="rId99" Type="http://schemas.openxmlformats.org/officeDocument/2006/relationships/font" Target="fonts/font99.fntdata"/><Relationship Id="rId185" Type="http://schemas.openxmlformats.org/officeDocument/2006/relationships/customXml" Target="../customXml/item2.xml"/><Relationship Id="rId180" Type="http://schemas.openxmlformats.org/officeDocument/2006/relationships/slide" Target="slides/slide75.xml"/><Relationship Id="rId4" Type="http://schemas.openxmlformats.org/officeDocument/2006/relationships/theme" Target="theme/theme1.xml"/><Relationship Id="rId9" Type="http://schemas.openxmlformats.org/officeDocument/2006/relationships/font" Target="fonts/font9.fntdata"/><Relationship Id="rId26" Type="http://schemas.openxmlformats.org/officeDocument/2006/relationships/font" Target="fonts/font26.fntdata"/><Relationship Id="rId112" Type="http://schemas.openxmlformats.org/officeDocument/2006/relationships/slide" Target="slides/slide7.xml"/><Relationship Id="rId133" Type="http://schemas.openxmlformats.org/officeDocument/2006/relationships/slide" Target="slides/slide28.xml"/><Relationship Id="rId154" Type="http://schemas.openxmlformats.org/officeDocument/2006/relationships/slide" Target="slides/slide49.xml"/><Relationship Id="rId175" Type="http://schemas.openxmlformats.org/officeDocument/2006/relationships/slide" Target="slides/slide70.xml"/><Relationship Id="rId47" Type="http://schemas.openxmlformats.org/officeDocument/2006/relationships/font" Target="fonts/font47.fntdata"/><Relationship Id="rId68" Type="http://schemas.openxmlformats.org/officeDocument/2006/relationships/font" Target="fonts/font68.fntdata"/><Relationship Id="rId89" Type="http://schemas.openxmlformats.org/officeDocument/2006/relationships/font" Target="fonts/font89.fntdata"/><Relationship Id="rId16" Type="http://schemas.openxmlformats.org/officeDocument/2006/relationships/font" Target="fonts/font16.fntdata"/><Relationship Id="rId102" Type="http://schemas.openxmlformats.org/officeDocument/2006/relationships/font" Target="fonts/font102.fntdata"/><Relationship Id="rId123" Type="http://schemas.openxmlformats.org/officeDocument/2006/relationships/slide" Target="slides/slide18.xml"/><Relationship Id="rId144" Type="http://schemas.openxmlformats.org/officeDocument/2006/relationships/slide" Target="slides/slide39.xml"/><Relationship Id="rId37" Type="http://schemas.openxmlformats.org/officeDocument/2006/relationships/font" Target="fonts/font37.fntdata"/><Relationship Id="rId58" Type="http://schemas.openxmlformats.org/officeDocument/2006/relationships/font" Target="fonts/font58.fntdata"/><Relationship Id="rId79" Type="http://schemas.openxmlformats.org/officeDocument/2006/relationships/font" Target="fonts/font79.fntdata"/><Relationship Id="rId165" Type="http://schemas.openxmlformats.org/officeDocument/2006/relationships/slide" Target="slides/slide60.xml"/><Relationship Id="rId90" Type="http://schemas.openxmlformats.org/officeDocument/2006/relationships/font" Target="fonts/font90.fntdata"/><Relationship Id="rId113" Type="http://schemas.openxmlformats.org/officeDocument/2006/relationships/slide" Target="slides/slide8.xml"/><Relationship Id="rId134" Type="http://schemas.openxmlformats.org/officeDocument/2006/relationships/slide" Target="slides/slide29.xml"/><Relationship Id="rId27" Type="http://schemas.openxmlformats.org/officeDocument/2006/relationships/font" Target="fonts/font27.fntdata"/><Relationship Id="rId48" Type="http://schemas.openxmlformats.org/officeDocument/2006/relationships/font" Target="fonts/font48.fntdata"/><Relationship Id="rId69" Type="http://schemas.openxmlformats.org/officeDocument/2006/relationships/font" Target="fonts/font69.fntdata"/><Relationship Id="rId155" Type="http://schemas.openxmlformats.org/officeDocument/2006/relationships/slide" Target="slides/slide50.xml"/><Relationship Id="rId176" Type="http://schemas.openxmlformats.org/officeDocument/2006/relationships/slide" Target="slides/slide71.xml"/><Relationship Id="rId80" Type="http://schemas.openxmlformats.org/officeDocument/2006/relationships/font" Target="fonts/font80.fntdata"/><Relationship Id="rId103" Type="http://schemas.openxmlformats.org/officeDocument/2006/relationships/font" Target="fonts/font103.fntdata"/><Relationship Id="rId124" Type="http://schemas.openxmlformats.org/officeDocument/2006/relationships/slide" Target="slides/slide19.xml"/><Relationship Id="rId17" Type="http://schemas.openxmlformats.org/officeDocument/2006/relationships/font" Target="fonts/font17.fntdata"/><Relationship Id="rId38" Type="http://schemas.openxmlformats.org/officeDocument/2006/relationships/font" Target="fonts/font38.fntdata"/><Relationship Id="rId59" Type="http://schemas.openxmlformats.org/officeDocument/2006/relationships/font" Target="fonts/font59.fntdata"/><Relationship Id="rId145" Type="http://schemas.openxmlformats.org/officeDocument/2006/relationships/slide" Target="slides/slide40.xml"/><Relationship Id="rId166" Type="http://schemas.openxmlformats.org/officeDocument/2006/relationships/slide" Target="slides/slide61.xml"/><Relationship Id="rId70" Type="http://schemas.openxmlformats.org/officeDocument/2006/relationships/font" Target="fonts/font70.fntdata"/><Relationship Id="rId91" Type="http://schemas.openxmlformats.org/officeDocument/2006/relationships/font" Target="fonts/font91.fntdata"/><Relationship Id="rId1" Type="http://schemas.openxmlformats.org/officeDocument/2006/relationships/slideMaster" Target="slideMasters/slideMaster1.xml"/><Relationship Id="rId114" Type="http://schemas.openxmlformats.org/officeDocument/2006/relationships/slide" Target="slides/slide9.xml"/><Relationship Id="rId28" Type="http://schemas.openxmlformats.org/officeDocument/2006/relationships/font" Target="fonts/font28.fntdata"/><Relationship Id="rId49" Type="http://schemas.openxmlformats.org/officeDocument/2006/relationships/font" Target="fonts/font49.fntdata"/><Relationship Id="rId135" Type="http://schemas.openxmlformats.org/officeDocument/2006/relationships/slide" Target="slides/slide30.xml"/><Relationship Id="rId156" Type="http://schemas.openxmlformats.org/officeDocument/2006/relationships/slide" Target="slides/slide51.xml"/><Relationship Id="rId177" Type="http://schemas.openxmlformats.org/officeDocument/2006/relationships/slide" Target="slides/slide72.xml"/><Relationship Id="rId60" Type="http://schemas.openxmlformats.org/officeDocument/2006/relationships/font" Target="fonts/font60.fntdata"/><Relationship Id="rId81" Type="http://schemas.openxmlformats.org/officeDocument/2006/relationships/font" Target="fonts/font81.fntdata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1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4.jpe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4.jpe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4.jpe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5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jpeg" Type="http://schemas.openxmlformats.org/officeDocument/2006/relationships/image"/><Relationship Id="rId11" Target="../media/image61.jpeg" Type="http://schemas.openxmlformats.org/officeDocument/2006/relationships/image"/><Relationship Id="rId12" Target="../media/image14.png" Type="http://schemas.openxmlformats.org/officeDocument/2006/relationships/image"/><Relationship Id="rId2" Target="../media/image4.png" Type="http://schemas.openxmlformats.org/officeDocument/2006/relationships/image"/><Relationship Id="rId3" Target="../media/image7.jpeg" Type="http://schemas.openxmlformats.org/officeDocument/2006/relationships/image"/><Relationship Id="rId4" Target="../media/image56.jpeg" Type="http://schemas.openxmlformats.org/officeDocument/2006/relationships/image"/><Relationship Id="rId5" Target="../media/image57.jpeg" Type="http://schemas.openxmlformats.org/officeDocument/2006/relationships/image"/><Relationship Id="rId6" Target="../media/image58.png" Type="http://schemas.openxmlformats.org/officeDocument/2006/relationships/image"/><Relationship Id="rId7" Target="../media/image59.jpeg" Type="http://schemas.openxmlformats.org/officeDocument/2006/relationships/image"/><Relationship Id="rId8" Target="../media/image60.jpeg" Type="http://schemas.openxmlformats.org/officeDocument/2006/relationships/image"/><Relationship Id="rId9" Target="../media/image5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5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pubmed.ncbi.nlm.nih.gov/?term=Rhoades%20GK%5BAuthor%5D" TargetMode="External" Type="http://schemas.openxmlformats.org/officeDocument/2006/relationships/hyperlink"/><Relationship Id="rId2" Target="../media/image14.png" Type="http://schemas.openxmlformats.org/officeDocument/2006/relationships/image"/><Relationship Id="rId3" Target="https://pubmed.ncbi.nlm.nih.gov/?term=Rhoades%20GK%5BAuthor%5D" TargetMode="External" Type="http://schemas.openxmlformats.org/officeDocument/2006/relationships/hyperlink"/><Relationship Id="rId4" Target="https://pubmed.ncbi.nlm.nih.gov/?term=Kamp%20Dush%20CM%5BAuthor%5D" TargetMode="External" Type="http://schemas.openxmlformats.org/officeDocument/2006/relationships/hyperlink"/><Relationship Id="rId5" Target="https://pubmed.ncbi.nlm.nih.gov/?term=Atkins%20DC%5BAuthor%5D" TargetMode="External" Type="http://schemas.openxmlformats.org/officeDocument/2006/relationships/hyperlink"/><Relationship Id="rId6" Target="https://pubmed.ncbi.nlm.nih.gov/?term=Stanley%20SM%5BAuthor%5D" TargetMode="External" Type="http://schemas.openxmlformats.org/officeDocument/2006/relationships/hyperlink"/><Relationship Id="rId7" Target="https://pubmed.ncbi.nlm.nih.gov/?term=Markman%20HJ%5BAuthor%5D" TargetMode="External" Type="http://schemas.openxmlformats.org/officeDocument/2006/relationships/hyperlink"/><Relationship Id="rId8" Target="https://www.ncbi.nlm.nih.gov/entrez/eutils/elink.fcgi?dbfrom=pubmed&amp;retmode=ref&amp;cmd=prlinks&amp;id=21517174" TargetMode="External" Type="http://schemas.openxmlformats.org/officeDocument/2006/relationships/hyperlink"/><Relationship Id="rId9" Target="https://pubmed.ncbi.nlm.nih.gov/?term=Rhoades%20GK%5BAuthor%5D" TargetMode="External" Type="http://schemas.openxmlformats.org/officeDocument/2006/relationships/hyperlink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6.jpeg" Type="http://schemas.openxmlformats.org/officeDocument/2006/relationships/image"/><Relationship Id="rId4" Target="../media/image4.png" Type="http://schemas.openxmlformats.org/officeDocument/2006/relationships/image"/><Relationship Id="rId5" Target="../media/image60.jpeg" Type="http://schemas.openxmlformats.org/officeDocument/2006/relationships/image"/><Relationship Id="rId6" Target="../media/image54.jpeg" Type="http://schemas.openxmlformats.org/officeDocument/2006/relationships/image"/><Relationship Id="rId7" Target="../media/image3.jpeg" Type="http://schemas.openxmlformats.org/officeDocument/2006/relationships/image"/><Relationship Id="rId8" Target="../media/image61.jpe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14.png" Type="http://schemas.openxmlformats.org/officeDocument/2006/relationships/image"/><Relationship Id="rId4" Target="../media/image9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14.png" Type="http://schemas.openxmlformats.org/officeDocument/2006/relationships/image"/><Relationship Id="rId4" Target="../media/image9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14.png" Type="http://schemas.openxmlformats.org/officeDocument/2006/relationships/image"/><Relationship Id="rId4" Target="../media/image95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14.png" Type="http://schemas.openxmlformats.org/officeDocument/2006/relationships/image"/><Relationship Id="rId4" Target="../media/image97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05.png" Type="http://schemas.openxmlformats.org/officeDocument/2006/relationships/image"/><Relationship Id="rId4" Target="../media/image14.png" Type="http://schemas.openxmlformats.org/officeDocument/2006/relationships/image"/><Relationship Id="rId5" Target="../media/image106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4.png" Type="http://schemas.openxmlformats.org/officeDocument/2006/relationships/image"/><Relationship Id="rId4" Target="../media/image108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110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code/duchieuvn/basic-emotion-recognition/notebook" TargetMode="External" Type="http://schemas.openxmlformats.org/officeDocument/2006/relationships/hyperlink"/><Relationship Id="rId3" Target="https://www.kaggle.com/code/duchieuvn/basic-emotion-recognition/notebook" TargetMode="External" Type="http://schemas.openxmlformats.org/officeDocument/2006/relationships/hyperlink"/><Relationship Id="rId4" Target="https://www.kaggle.com/code/duchieuvn/basic-emotion-recognition/notebook" TargetMode="External" Type="http://schemas.openxmlformats.org/officeDocument/2006/relationships/hyperlink"/><Relationship Id="rId5" Target="../media/image14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jpeg" Type="http://schemas.openxmlformats.org/officeDocument/2006/relationships/image"/><Relationship Id="rId11" Target="../media/image14.png" Type="http://schemas.openxmlformats.org/officeDocument/2006/relationships/image"/><Relationship Id="rId2" Target="../media/image4.png" Type="http://schemas.openxmlformats.org/officeDocument/2006/relationships/image"/><Relationship Id="rId3" Target="../media/image7.jpeg" Type="http://schemas.openxmlformats.org/officeDocument/2006/relationships/image"/><Relationship Id="rId4" Target="../media/image56.jpeg" Type="http://schemas.openxmlformats.org/officeDocument/2006/relationships/image"/><Relationship Id="rId5" Target="../media/image57.jpeg" Type="http://schemas.openxmlformats.org/officeDocument/2006/relationships/image"/><Relationship Id="rId6" Target="../media/image58.png" Type="http://schemas.openxmlformats.org/officeDocument/2006/relationships/image"/><Relationship Id="rId7" Target="../media/image15.jpeg" Type="http://schemas.openxmlformats.org/officeDocument/2006/relationships/image"/><Relationship Id="rId8" Target="../media/image114.jpeg" Type="http://schemas.openxmlformats.org/officeDocument/2006/relationships/image"/><Relationship Id="rId9" Target="../media/image54.jpe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svg" Type="http://schemas.openxmlformats.org/officeDocument/2006/relationships/image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115.jpe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18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0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1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2.png" Type="http://schemas.openxmlformats.org/officeDocument/2006/relationships/image"/><Relationship Id="rId4" Target="../media/image123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4.png" Type="http://schemas.openxmlformats.org/officeDocument/2006/relationships/image"/><Relationship Id="rId4" Target="../media/image125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26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14.png" Type="http://schemas.openxmlformats.org/officeDocument/2006/relationships/image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797" t="0" r="0" b="-64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624" t="0" r="-3962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5911" y="3349077"/>
            <a:ext cx="15076177" cy="3588846"/>
            <a:chOff x="0" y="0"/>
            <a:chExt cx="3970680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70681" cy="945211"/>
            </a:xfrm>
            <a:custGeom>
              <a:avLst/>
              <a:gdLst/>
              <a:ahLst/>
              <a:cxnLst/>
              <a:rect r="r" b="b" t="t" l="l"/>
              <a:pathLst>
                <a:path h="945211" w="3970681">
                  <a:moveTo>
                    <a:pt x="0" y="0"/>
                  </a:moveTo>
                  <a:lnTo>
                    <a:pt x="3970681" y="0"/>
                  </a:lnTo>
                  <a:lnTo>
                    <a:pt x="3970681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970680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26752" y="1192431"/>
            <a:ext cx="1325709" cy="1773759"/>
          </a:xfrm>
          <a:custGeom>
            <a:avLst/>
            <a:gdLst/>
            <a:ahLst/>
            <a:cxnLst/>
            <a:rect r="r" b="b" t="t" l="l"/>
            <a:pathLst>
              <a:path h="1773759" w="1325709">
                <a:moveTo>
                  <a:pt x="0" y="0"/>
                </a:moveTo>
                <a:lnTo>
                  <a:pt x="1325709" y="0"/>
                </a:lnTo>
                <a:lnTo>
                  <a:pt x="1325709" y="1773759"/>
                </a:lnTo>
                <a:lnTo>
                  <a:pt x="0" y="1773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43" t="0" r="-344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05911" y="3616389"/>
            <a:ext cx="15076177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70">
                <a:solidFill>
                  <a:srgbClr val="040506"/>
                </a:solidFill>
                <a:latin typeface="Archivo Black"/>
              </a:rPr>
              <a:t>EMOTION RECOGNITION AND SENTIMENT ANALYSIS FOR RELATIONSHIP IMPROVEMENT </a:t>
            </a:r>
          </a:p>
          <a:p>
            <a:pPr algn="ctr">
              <a:lnSpc>
                <a:spcPts val="69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67125" y="9374109"/>
            <a:ext cx="2477572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40506"/>
                </a:solidFill>
                <a:latin typeface="Open Sauce"/>
              </a:rPr>
              <a:t>TMP-2023-24-133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1946" y="9727170"/>
            <a:ext cx="601896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Sri Lanka Institute of Information 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0140" y="1998300"/>
            <a:ext cx="13708378" cy="6494344"/>
          </a:xfrm>
          <a:custGeom>
            <a:avLst/>
            <a:gdLst/>
            <a:ahLst/>
            <a:cxnLst/>
            <a:rect r="r" b="b" t="t" l="l"/>
            <a:pathLst>
              <a:path h="6494344" w="13708378">
                <a:moveTo>
                  <a:pt x="0" y="0"/>
                </a:moveTo>
                <a:lnTo>
                  <a:pt x="13708378" y="0"/>
                </a:lnTo>
                <a:lnTo>
                  <a:pt x="13708378" y="6494344"/>
                </a:lnTo>
                <a:lnTo>
                  <a:pt x="0" y="6494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1777" y="556900"/>
            <a:ext cx="9283350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SYSTEM DIAGRAM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727070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0606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915865" y="3101416"/>
            <a:ext cx="2695869" cy="2334501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567931" y="5726395"/>
            <a:ext cx="2695869" cy="2334501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t="0" r="-149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45679" y="6437427"/>
            <a:ext cx="6129322" cy="2273392"/>
          </a:xfrm>
          <a:custGeom>
            <a:avLst/>
            <a:gdLst/>
            <a:ahLst/>
            <a:cxnLst/>
            <a:rect r="r" b="b" t="t" l="l"/>
            <a:pathLst>
              <a:path h="2273392" w="6129322">
                <a:moveTo>
                  <a:pt x="0" y="0"/>
                </a:moveTo>
                <a:lnTo>
                  <a:pt x="6129322" y="0"/>
                </a:lnTo>
                <a:lnTo>
                  <a:pt x="6129322" y="2273392"/>
                </a:lnTo>
                <a:lnTo>
                  <a:pt x="0" y="2273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00815" y="3425715"/>
            <a:ext cx="3168804" cy="2577377"/>
          </a:xfrm>
          <a:custGeom>
            <a:avLst/>
            <a:gdLst/>
            <a:ahLst/>
            <a:cxnLst/>
            <a:rect r="r" b="b" t="t" l="l"/>
            <a:pathLst>
              <a:path h="2577377" w="3168804">
                <a:moveTo>
                  <a:pt x="0" y="0"/>
                </a:moveTo>
                <a:lnTo>
                  <a:pt x="3168804" y="0"/>
                </a:lnTo>
                <a:lnTo>
                  <a:pt x="3168804" y="2577377"/>
                </a:lnTo>
                <a:lnTo>
                  <a:pt x="0" y="2577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926393" y="4073053"/>
            <a:ext cx="7123262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Fira Sans Medium"/>
              </a:rPr>
              <a:t>Data Collection, data pre-processing and data augmentation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26393" y="5350034"/>
            <a:ext cx="71232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9425250" y="6519071"/>
            <a:ext cx="8201726" cy="2110103"/>
            <a:chOff x="0" y="0"/>
            <a:chExt cx="10935635" cy="281347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627079"/>
              <a:ext cx="1093563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266313"/>
              <a:ext cx="1093563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10935635" cy="1599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Fira Sans Medium"/>
                </a:rPr>
                <a:t>Select the best NLP Model for accurate Emotion and User's Requirement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53963" y="436635"/>
            <a:ext cx="6113968" cy="3124354"/>
            <a:chOff x="0" y="0"/>
            <a:chExt cx="8151957" cy="416580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3543082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66675"/>
              <a:ext cx="8151957" cy="3143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489"/>
                </a:lnSpc>
                <a:spcBef>
                  <a:spcPct val="0"/>
                </a:spcBef>
              </a:pPr>
              <a:r>
                <a:rPr lang="en-US" sz="7299" spc="-72">
                  <a:solidFill>
                    <a:srgbClr val="F4F4F4"/>
                  </a:solidFill>
                  <a:latin typeface="Fira Sans Medium"/>
                </a:rPr>
                <a:t>EVIDENCE OF COMPLETION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D67E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202628" y="5141728"/>
            <a:ext cx="6352633" cy="3932948"/>
          </a:xfrm>
          <a:custGeom>
            <a:avLst/>
            <a:gdLst/>
            <a:ahLst/>
            <a:cxnLst/>
            <a:rect r="r" b="b" t="t" l="l"/>
            <a:pathLst>
              <a:path h="3932948" w="6352633">
                <a:moveTo>
                  <a:pt x="0" y="0"/>
                </a:moveTo>
                <a:lnTo>
                  <a:pt x="6352633" y="0"/>
                </a:lnTo>
                <a:lnTo>
                  <a:pt x="6352633" y="3932948"/>
                </a:lnTo>
                <a:lnTo>
                  <a:pt x="0" y="393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907373" y="878732"/>
            <a:ext cx="7643506" cy="4106627"/>
          </a:xfrm>
          <a:custGeom>
            <a:avLst/>
            <a:gdLst/>
            <a:ahLst/>
            <a:cxnLst/>
            <a:rect r="r" b="b" t="t" l="l"/>
            <a:pathLst>
              <a:path h="4106627" w="7643506">
                <a:moveTo>
                  <a:pt x="0" y="0"/>
                </a:moveTo>
                <a:lnTo>
                  <a:pt x="7643506" y="0"/>
                </a:lnTo>
                <a:lnTo>
                  <a:pt x="7643506" y="4106627"/>
                </a:lnTo>
                <a:lnTo>
                  <a:pt x="0" y="4106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88841" y="5723089"/>
            <a:ext cx="4262038" cy="2613856"/>
          </a:xfrm>
          <a:custGeom>
            <a:avLst/>
            <a:gdLst/>
            <a:ahLst/>
            <a:cxnLst/>
            <a:rect r="r" b="b" t="t" l="l"/>
            <a:pathLst>
              <a:path h="2613856" w="4262038">
                <a:moveTo>
                  <a:pt x="0" y="0"/>
                </a:moveTo>
                <a:lnTo>
                  <a:pt x="4262038" y="0"/>
                </a:lnTo>
                <a:lnTo>
                  <a:pt x="4262038" y="2613857"/>
                </a:lnTo>
                <a:lnTo>
                  <a:pt x="0" y="2613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76784" y="1795349"/>
            <a:ext cx="6129322" cy="2273392"/>
          </a:xfrm>
          <a:custGeom>
            <a:avLst/>
            <a:gdLst/>
            <a:ahLst/>
            <a:cxnLst/>
            <a:rect r="r" b="b" t="t" l="l"/>
            <a:pathLst>
              <a:path h="2273392" w="6129322">
                <a:moveTo>
                  <a:pt x="0" y="0"/>
                </a:moveTo>
                <a:lnTo>
                  <a:pt x="6129322" y="0"/>
                </a:lnTo>
                <a:lnTo>
                  <a:pt x="6129322" y="2273392"/>
                </a:lnTo>
                <a:lnTo>
                  <a:pt x="0" y="2273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0983" y="509474"/>
            <a:ext cx="81153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Data collection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38840" y="209437"/>
            <a:ext cx="81153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spc="-39">
                <a:solidFill>
                  <a:srgbClr val="6D67E4"/>
                </a:solidFill>
                <a:latin typeface="Fira Sans Light"/>
              </a:rPr>
              <a:t>Sub Objective 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D67E4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153891" y="4534881"/>
            <a:ext cx="7076459" cy="4440888"/>
          </a:xfrm>
          <a:custGeom>
            <a:avLst/>
            <a:gdLst/>
            <a:ahLst/>
            <a:cxnLst/>
            <a:rect r="r" b="b" t="t" l="l"/>
            <a:pathLst>
              <a:path h="4440888" w="7076459">
                <a:moveTo>
                  <a:pt x="0" y="0"/>
                </a:moveTo>
                <a:lnTo>
                  <a:pt x="7076459" y="0"/>
                </a:lnTo>
                <a:lnTo>
                  <a:pt x="7076459" y="4440888"/>
                </a:lnTo>
                <a:lnTo>
                  <a:pt x="0" y="4440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92120" y="1152412"/>
            <a:ext cx="7551367" cy="3332619"/>
          </a:xfrm>
          <a:custGeom>
            <a:avLst/>
            <a:gdLst/>
            <a:ahLst/>
            <a:cxnLst/>
            <a:rect r="r" b="b" t="t" l="l"/>
            <a:pathLst>
              <a:path h="3332619" w="7551367">
                <a:moveTo>
                  <a:pt x="0" y="0"/>
                </a:moveTo>
                <a:lnTo>
                  <a:pt x="7551368" y="0"/>
                </a:lnTo>
                <a:lnTo>
                  <a:pt x="7551368" y="3332618"/>
                </a:lnTo>
                <a:lnTo>
                  <a:pt x="0" y="333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00983" y="509474"/>
            <a:ext cx="81153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Data collection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30350" y="552337"/>
            <a:ext cx="81153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spc="-39">
                <a:solidFill>
                  <a:srgbClr val="6D67E4"/>
                </a:solidFill>
                <a:latin typeface="Fira Sans Light"/>
              </a:rPr>
              <a:t>Sub Objective 02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D67E4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04247" y="318872"/>
            <a:ext cx="12074396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80"/>
              </a:lnSpc>
              <a:spcBef>
                <a:spcPct val="0"/>
              </a:spcBef>
            </a:pPr>
            <a:r>
              <a:rPr lang="en-US" sz="7900" spc="-79">
                <a:solidFill>
                  <a:srgbClr val="000000"/>
                </a:solidFill>
                <a:latin typeface="Fira Sans Medium"/>
              </a:rPr>
              <a:t>Data collection and augmentation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30350" y="466612"/>
            <a:ext cx="81153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spc="-39">
                <a:solidFill>
                  <a:srgbClr val="6D67E4"/>
                </a:solidFill>
                <a:latin typeface="Fira Sans Light"/>
              </a:rPr>
              <a:t>Sub Objective 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647475" y="2853226"/>
            <a:ext cx="4837688" cy="762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latin typeface="Fira Sans Medium"/>
              </a:rPr>
              <a:t>Augmentation</a:t>
            </a:r>
          </a:p>
          <a:p>
            <a:pPr marL="863595" indent="-431797" lvl="1">
              <a:lnSpc>
                <a:spcPts val="9039"/>
              </a:lnSpc>
              <a:buFont typeface="Arial"/>
              <a:buChar char="•"/>
            </a:pPr>
            <a:r>
              <a:rPr lang="en-US" sz="3999" spc="-39">
                <a:solidFill>
                  <a:srgbClr val="000000"/>
                </a:solidFill>
                <a:latin typeface="Fira Sans Medium"/>
              </a:rPr>
              <a:t>Pitch Changing</a:t>
            </a:r>
          </a:p>
          <a:p>
            <a:pPr marL="863595" indent="-431797" lvl="1">
              <a:lnSpc>
                <a:spcPts val="9039"/>
              </a:lnSpc>
              <a:buFont typeface="Arial"/>
              <a:buChar char="•"/>
            </a:pPr>
            <a:r>
              <a:rPr lang="en-US" sz="3999" spc="-39">
                <a:solidFill>
                  <a:srgbClr val="000000"/>
                </a:solidFill>
                <a:latin typeface="Fira Sans Medium"/>
              </a:rPr>
              <a:t>Noise Injection</a:t>
            </a:r>
          </a:p>
          <a:p>
            <a:pPr marL="863595" indent="-431797" lvl="1">
              <a:lnSpc>
                <a:spcPts val="9039"/>
              </a:lnSpc>
              <a:buFont typeface="Arial"/>
              <a:buChar char="•"/>
            </a:pPr>
            <a:r>
              <a:rPr lang="en-US" sz="3999" spc="-39">
                <a:solidFill>
                  <a:srgbClr val="000000"/>
                </a:solidFill>
                <a:latin typeface="Fira Sans Medium"/>
              </a:rPr>
              <a:t>Shifting</a:t>
            </a:r>
          </a:p>
          <a:p>
            <a:pPr marL="863595" indent="-431797" lvl="1">
              <a:lnSpc>
                <a:spcPts val="9039"/>
              </a:lnSpc>
              <a:buFont typeface="Arial"/>
              <a:buChar char="•"/>
            </a:pPr>
            <a:r>
              <a:rPr lang="en-US" sz="3999" spc="-39">
                <a:solidFill>
                  <a:srgbClr val="000000"/>
                </a:solidFill>
                <a:latin typeface="Fira Sans Medium"/>
              </a:rPr>
              <a:t>Stretching</a:t>
            </a:r>
          </a:p>
          <a:p>
            <a:pPr>
              <a:lnSpc>
                <a:spcPts val="6000"/>
              </a:lnSpc>
            </a:pPr>
          </a:p>
          <a:p>
            <a:pPr>
              <a:lnSpc>
                <a:spcPts val="6000"/>
              </a:lnSpc>
            </a:pPr>
          </a:p>
          <a:p>
            <a:pPr>
              <a:lnSpc>
                <a:spcPts val="6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D67E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670356" y="4784384"/>
            <a:ext cx="4210904" cy="2269941"/>
          </a:xfrm>
          <a:custGeom>
            <a:avLst/>
            <a:gdLst/>
            <a:ahLst/>
            <a:cxnLst/>
            <a:rect r="r" b="b" t="t" l="l"/>
            <a:pathLst>
              <a:path h="2269941" w="4210904">
                <a:moveTo>
                  <a:pt x="0" y="0"/>
                </a:moveTo>
                <a:lnTo>
                  <a:pt x="4210904" y="0"/>
                </a:lnTo>
                <a:lnTo>
                  <a:pt x="4210904" y="2269940"/>
                </a:lnTo>
                <a:lnTo>
                  <a:pt x="0" y="2269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46117" y="5563172"/>
            <a:ext cx="6761135" cy="3343019"/>
          </a:xfrm>
          <a:custGeom>
            <a:avLst/>
            <a:gdLst/>
            <a:ahLst/>
            <a:cxnLst/>
            <a:rect r="r" b="b" t="t" l="l"/>
            <a:pathLst>
              <a:path h="3343019" w="6761135">
                <a:moveTo>
                  <a:pt x="0" y="0"/>
                </a:moveTo>
                <a:lnTo>
                  <a:pt x="6761135" y="0"/>
                </a:lnTo>
                <a:lnTo>
                  <a:pt x="6761135" y="3343020"/>
                </a:lnTo>
                <a:lnTo>
                  <a:pt x="0" y="334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19" t="0" r="-2019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559453" y="1152412"/>
            <a:ext cx="6648158" cy="3372022"/>
          </a:xfrm>
          <a:custGeom>
            <a:avLst/>
            <a:gdLst/>
            <a:ahLst/>
            <a:cxnLst/>
            <a:rect r="r" b="b" t="t" l="l"/>
            <a:pathLst>
              <a:path h="3372022" w="6648158">
                <a:moveTo>
                  <a:pt x="0" y="0"/>
                </a:moveTo>
                <a:lnTo>
                  <a:pt x="6648158" y="0"/>
                </a:lnTo>
                <a:lnTo>
                  <a:pt x="6648158" y="3372022"/>
                </a:lnTo>
                <a:lnTo>
                  <a:pt x="0" y="3372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33345" y="3115638"/>
            <a:ext cx="5239465" cy="1779914"/>
          </a:xfrm>
          <a:custGeom>
            <a:avLst/>
            <a:gdLst/>
            <a:ahLst/>
            <a:cxnLst/>
            <a:rect r="r" b="b" t="t" l="l"/>
            <a:pathLst>
              <a:path h="1779914" w="5239465">
                <a:moveTo>
                  <a:pt x="0" y="0"/>
                </a:moveTo>
                <a:lnTo>
                  <a:pt x="5239465" y="0"/>
                </a:lnTo>
                <a:lnTo>
                  <a:pt x="5239465" y="1779914"/>
                </a:lnTo>
                <a:lnTo>
                  <a:pt x="0" y="1779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44006" y="7234682"/>
            <a:ext cx="4863605" cy="2008983"/>
          </a:xfrm>
          <a:custGeom>
            <a:avLst/>
            <a:gdLst/>
            <a:ahLst/>
            <a:cxnLst/>
            <a:rect r="r" b="b" t="t" l="l"/>
            <a:pathLst>
              <a:path h="2008983" w="4863605">
                <a:moveTo>
                  <a:pt x="0" y="0"/>
                </a:moveTo>
                <a:lnTo>
                  <a:pt x="4863605" y="0"/>
                </a:lnTo>
                <a:lnTo>
                  <a:pt x="4863605" y="2008983"/>
                </a:lnTo>
                <a:lnTo>
                  <a:pt x="0" y="200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23" t="0" r="-1072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4247" y="318872"/>
            <a:ext cx="12074396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80"/>
              </a:lnSpc>
              <a:spcBef>
                <a:spcPct val="0"/>
              </a:spcBef>
            </a:pPr>
            <a:r>
              <a:rPr lang="en-US" sz="7900" spc="-79">
                <a:solidFill>
                  <a:srgbClr val="000000"/>
                </a:solidFill>
                <a:latin typeface="Fira Sans Medium"/>
              </a:rPr>
              <a:t>Data collection and augmentation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30350" y="466612"/>
            <a:ext cx="811530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spc="-39">
                <a:solidFill>
                  <a:srgbClr val="6D67E4"/>
                </a:solidFill>
                <a:latin typeface="Fira Sans Light"/>
              </a:rPr>
              <a:t>Sub Objective 01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D67E4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990939" y="300038"/>
            <a:ext cx="5007779" cy="4784384"/>
          </a:xfrm>
          <a:custGeom>
            <a:avLst/>
            <a:gdLst/>
            <a:ahLst/>
            <a:cxnLst/>
            <a:rect r="r" b="b" t="t" l="l"/>
            <a:pathLst>
              <a:path h="4784384" w="5007779">
                <a:moveTo>
                  <a:pt x="0" y="0"/>
                </a:moveTo>
                <a:lnTo>
                  <a:pt x="5007779" y="0"/>
                </a:lnTo>
                <a:lnTo>
                  <a:pt x="5007779" y="4784383"/>
                </a:lnTo>
                <a:lnTo>
                  <a:pt x="0" y="478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22578" y="5166627"/>
            <a:ext cx="7245785" cy="3908049"/>
          </a:xfrm>
          <a:custGeom>
            <a:avLst/>
            <a:gdLst/>
            <a:ahLst/>
            <a:cxnLst/>
            <a:rect r="r" b="b" t="t" l="l"/>
            <a:pathLst>
              <a:path h="3908049" w="7245785">
                <a:moveTo>
                  <a:pt x="0" y="0"/>
                </a:moveTo>
                <a:lnTo>
                  <a:pt x="7245785" y="0"/>
                </a:lnTo>
                <a:lnTo>
                  <a:pt x="7245785" y="3908049"/>
                </a:lnTo>
                <a:lnTo>
                  <a:pt x="0" y="390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0983" y="-9525"/>
            <a:ext cx="12074396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80"/>
              </a:lnSpc>
              <a:spcBef>
                <a:spcPct val="0"/>
              </a:spcBef>
            </a:pPr>
            <a:r>
              <a:rPr lang="en-US" sz="7900" spc="-79">
                <a:solidFill>
                  <a:srgbClr val="000000"/>
                </a:solidFill>
                <a:latin typeface="Fira Sans Medium"/>
              </a:rPr>
              <a:t>Data collection and  pre-processing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77767" y="2392192"/>
            <a:ext cx="451317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spc="-39">
                <a:solidFill>
                  <a:srgbClr val="6D67E4"/>
                </a:solidFill>
                <a:latin typeface="Fira Sans Light"/>
              </a:rPr>
              <a:t>Sub Objective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30828" y="6044172"/>
            <a:ext cx="451317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spc="-39">
                <a:solidFill>
                  <a:srgbClr val="6D67E4"/>
                </a:solidFill>
                <a:latin typeface="Fira Sans Light"/>
              </a:rPr>
              <a:t>Sub Objective 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D67E4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615829" y="1200150"/>
            <a:ext cx="4643471" cy="3504692"/>
          </a:xfrm>
          <a:custGeom>
            <a:avLst/>
            <a:gdLst/>
            <a:ahLst/>
            <a:cxnLst/>
            <a:rect r="r" b="b" t="t" l="l"/>
            <a:pathLst>
              <a:path h="3504692" w="4643471">
                <a:moveTo>
                  <a:pt x="0" y="0"/>
                </a:moveTo>
                <a:lnTo>
                  <a:pt x="4643471" y="0"/>
                </a:lnTo>
                <a:lnTo>
                  <a:pt x="4643471" y="3504692"/>
                </a:lnTo>
                <a:lnTo>
                  <a:pt x="0" y="3504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84106" y="5217496"/>
            <a:ext cx="4475194" cy="3451209"/>
          </a:xfrm>
          <a:custGeom>
            <a:avLst/>
            <a:gdLst/>
            <a:ahLst/>
            <a:cxnLst/>
            <a:rect r="r" b="b" t="t" l="l"/>
            <a:pathLst>
              <a:path h="3451209" w="4475194">
                <a:moveTo>
                  <a:pt x="0" y="0"/>
                </a:moveTo>
                <a:lnTo>
                  <a:pt x="4475194" y="0"/>
                </a:lnTo>
                <a:lnTo>
                  <a:pt x="4475194" y="3451208"/>
                </a:lnTo>
                <a:lnTo>
                  <a:pt x="0" y="345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0983" y="-9525"/>
            <a:ext cx="12074396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80"/>
              </a:lnSpc>
              <a:spcBef>
                <a:spcPct val="0"/>
              </a:spcBef>
            </a:pPr>
            <a:r>
              <a:rPr lang="en-US" sz="7900" spc="-79">
                <a:solidFill>
                  <a:srgbClr val="000000"/>
                </a:solidFill>
                <a:latin typeface="Fira Sans Medium"/>
              </a:rPr>
              <a:t>Data collection and  Data visualization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87853" y="6599246"/>
            <a:ext cx="7051018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39">
                <a:solidFill>
                  <a:srgbClr val="6D67E4"/>
                </a:solidFill>
                <a:latin typeface="Fira Sans Light"/>
              </a:rPr>
              <a:t>Training and validation lost</a:t>
            </a:r>
          </a:p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spc="-39">
                <a:solidFill>
                  <a:srgbClr val="6D67E4"/>
                </a:solidFill>
                <a:latin typeface="Fira Sans Light"/>
              </a:rPr>
              <a:t>(NLP Model)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87853" y="2805445"/>
            <a:ext cx="7051018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 spc="-39">
                <a:solidFill>
                  <a:srgbClr val="6D67E4"/>
                </a:solidFill>
                <a:latin typeface="Fira Sans Light"/>
              </a:rPr>
              <a:t>Training and validation Accuracy (NLP Model)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335" t="0" r="-10533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32594" y="2686689"/>
            <a:ext cx="7110099" cy="1852939"/>
            <a:chOff x="0" y="0"/>
            <a:chExt cx="1872619" cy="4880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2619" cy="488017"/>
            </a:xfrm>
            <a:custGeom>
              <a:avLst/>
              <a:gdLst/>
              <a:ahLst/>
              <a:cxnLst/>
              <a:rect r="r" b="b" t="t" l="l"/>
              <a:pathLst>
                <a:path h="488017" w="1872619">
                  <a:moveTo>
                    <a:pt x="55532" y="0"/>
                  </a:moveTo>
                  <a:lnTo>
                    <a:pt x="1817087" y="0"/>
                  </a:lnTo>
                  <a:cubicBezTo>
                    <a:pt x="1831815" y="0"/>
                    <a:pt x="1845939" y="5851"/>
                    <a:pt x="1856354" y="16265"/>
                  </a:cubicBezTo>
                  <a:cubicBezTo>
                    <a:pt x="1866768" y="26679"/>
                    <a:pt x="1872619" y="40804"/>
                    <a:pt x="1872619" y="55532"/>
                  </a:cubicBezTo>
                  <a:lnTo>
                    <a:pt x="1872619" y="432485"/>
                  </a:lnTo>
                  <a:cubicBezTo>
                    <a:pt x="1872619" y="447213"/>
                    <a:pt x="1866768" y="461338"/>
                    <a:pt x="1856354" y="471752"/>
                  </a:cubicBezTo>
                  <a:cubicBezTo>
                    <a:pt x="1845939" y="482166"/>
                    <a:pt x="1831815" y="488017"/>
                    <a:pt x="1817087" y="488017"/>
                  </a:cubicBezTo>
                  <a:lnTo>
                    <a:pt x="55532" y="488017"/>
                  </a:lnTo>
                  <a:cubicBezTo>
                    <a:pt x="24863" y="488017"/>
                    <a:pt x="0" y="463154"/>
                    <a:pt x="0" y="432485"/>
                  </a:cubicBezTo>
                  <a:lnTo>
                    <a:pt x="0" y="55532"/>
                  </a:lnTo>
                  <a:cubicBezTo>
                    <a:pt x="0" y="40804"/>
                    <a:pt x="5851" y="26679"/>
                    <a:pt x="16265" y="16265"/>
                  </a:cubicBezTo>
                  <a:cubicBezTo>
                    <a:pt x="26679" y="5851"/>
                    <a:pt x="40804" y="0"/>
                    <a:pt x="55532" y="0"/>
                  </a:cubicBez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72619" cy="50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32594" y="4952828"/>
            <a:ext cx="7110099" cy="1852939"/>
            <a:chOff x="0" y="0"/>
            <a:chExt cx="1872619" cy="4880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2619" cy="488017"/>
            </a:xfrm>
            <a:custGeom>
              <a:avLst/>
              <a:gdLst/>
              <a:ahLst/>
              <a:cxnLst/>
              <a:rect r="r" b="b" t="t" l="l"/>
              <a:pathLst>
                <a:path h="488017" w="1872619">
                  <a:moveTo>
                    <a:pt x="55532" y="0"/>
                  </a:moveTo>
                  <a:lnTo>
                    <a:pt x="1817087" y="0"/>
                  </a:lnTo>
                  <a:cubicBezTo>
                    <a:pt x="1831815" y="0"/>
                    <a:pt x="1845939" y="5851"/>
                    <a:pt x="1856354" y="16265"/>
                  </a:cubicBezTo>
                  <a:cubicBezTo>
                    <a:pt x="1866768" y="26679"/>
                    <a:pt x="1872619" y="40804"/>
                    <a:pt x="1872619" y="55532"/>
                  </a:cubicBezTo>
                  <a:lnTo>
                    <a:pt x="1872619" y="432485"/>
                  </a:lnTo>
                  <a:cubicBezTo>
                    <a:pt x="1872619" y="447213"/>
                    <a:pt x="1866768" y="461338"/>
                    <a:pt x="1856354" y="471752"/>
                  </a:cubicBezTo>
                  <a:cubicBezTo>
                    <a:pt x="1845939" y="482166"/>
                    <a:pt x="1831815" y="488017"/>
                    <a:pt x="1817087" y="488017"/>
                  </a:cubicBezTo>
                  <a:lnTo>
                    <a:pt x="55532" y="488017"/>
                  </a:lnTo>
                  <a:cubicBezTo>
                    <a:pt x="24863" y="488017"/>
                    <a:pt x="0" y="463154"/>
                    <a:pt x="0" y="432485"/>
                  </a:cubicBezTo>
                  <a:lnTo>
                    <a:pt x="0" y="55532"/>
                  </a:lnTo>
                  <a:cubicBezTo>
                    <a:pt x="0" y="40804"/>
                    <a:pt x="5851" y="26679"/>
                    <a:pt x="16265" y="16265"/>
                  </a:cubicBezTo>
                  <a:cubicBezTo>
                    <a:pt x="26679" y="5851"/>
                    <a:pt x="40804" y="0"/>
                    <a:pt x="55532" y="0"/>
                  </a:cubicBez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872619" cy="50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32594" y="1876085"/>
            <a:ext cx="6868681" cy="47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6D67E4"/>
                </a:solidFill>
                <a:latin typeface="Open Sauce Bold"/>
              </a:rPr>
              <a:t>Completion of the components</a:t>
            </a:r>
          </a:p>
          <a:p>
            <a:pPr algn="ctr">
              <a:lnSpc>
                <a:spcPts val="4419"/>
              </a:lnSpc>
              <a:spcBef>
                <a:spcPct val="0"/>
              </a:spcBef>
            </a:pPr>
          </a:p>
          <a:p>
            <a:pPr marL="734053" indent="-367026" lvl="1">
              <a:lnSpc>
                <a:spcPts val="591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uce"/>
              </a:rPr>
              <a:t>Identifying the user's emotion level.</a:t>
            </a:r>
          </a:p>
          <a:p>
            <a:pPr>
              <a:lnSpc>
                <a:spcPts val="5915"/>
              </a:lnSpc>
            </a:pPr>
          </a:p>
          <a:p>
            <a:pPr algn="l" marL="734053" indent="-367026" lvl="1">
              <a:lnSpc>
                <a:spcPts val="5915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uce"/>
              </a:rPr>
              <a:t>Identifying the user's Requirement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73130" y="6778711"/>
            <a:ext cx="2307262" cy="230726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144000" y="603250"/>
            <a:ext cx="8542437" cy="80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ira Sans Bold"/>
              </a:rPr>
              <a:t>Completion and Future works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87644" y="7643734"/>
            <a:ext cx="87823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uce"/>
              </a:rPr>
              <a:t>86%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74116" y="5115085"/>
            <a:ext cx="1528423" cy="152842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74116" y="2848947"/>
            <a:ext cx="1528423" cy="152842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691633" y="5609740"/>
            <a:ext cx="693390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"/>
              </a:rPr>
              <a:t>80%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90963" y="3396306"/>
            <a:ext cx="694730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"/>
              </a:rPr>
              <a:t>90%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335" t="0" r="-10533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32594" y="2613781"/>
            <a:ext cx="7110099" cy="1852939"/>
            <a:chOff x="0" y="0"/>
            <a:chExt cx="1872619" cy="4880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2619" cy="488017"/>
            </a:xfrm>
            <a:custGeom>
              <a:avLst/>
              <a:gdLst/>
              <a:ahLst/>
              <a:cxnLst/>
              <a:rect r="r" b="b" t="t" l="l"/>
              <a:pathLst>
                <a:path h="488017" w="1872619">
                  <a:moveTo>
                    <a:pt x="55532" y="0"/>
                  </a:moveTo>
                  <a:lnTo>
                    <a:pt x="1817087" y="0"/>
                  </a:lnTo>
                  <a:cubicBezTo>
                    <a:pt x="1831815" y="0"/>
                    <a:pt x="1845939" y="5851"/>
                    <a:pt x="1856354" y="16265"/>
                  </a:cubicBezTo>
                  <a:cubicBezTo>
                    <a:pt x="1866768" y="26679"/>
                    <a:pt x="1872619" y="40804"/>
                    <a:pt x="1872619" y="55532"/>
                  </a:cubicBezTo>
                  <a:lnTo>
                    <a:pt x="1872619" y="432485"/>
                  </a:lnTo>
                  <a:cubicBezTo>
                    <a:pt x="1872619" y="447213"/>
                    <a:pt x="1866768" y="461338"/>
                    <a:pt x="1856354" y="471752"/>
                  </a:cubicBezTo>
                  <a:cubicBezTo>
                    <a:pt x="1845939" y="482166"/>
                    <a:pt x="1831815" y="488017"/>
                    <a:pt x="1817087" y="488017"/>
                  </a:cubicBezTo>
                  <a:lnTo>
                    <a:pt x="55532" y="488017"/>
                  </a:lnTo>
                  <a:cubicBezTo>
                    <a:pt x="24863" y="488017"/>
                    <a:pt x="0" y="463154"/>
                    <a:pt x="0" y="432485"/>
                  </a:cubicBezTo>
                  <a:lnTo>
                    <a:pt x="0" y="55532"/>
                  </a:lnTo>
                  <a:cubicBezTo>
                    <a:pt x="0" y="40804"/>
                    <a:pt x="5851" y="26679"/>
                    <a:pt x="16265" y="16265"/>
                  </a:cubicBezTo>
                  <a:cubicBezTo>
                    <a:pt x="26679" y="5851"/>
                    <a:pt x="40804" y="0"/>
                    <a:pt x="55532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72619" cy="50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32594" y="4879919"/>
            <a:ext cx="7110099" cy="1852939"/>
            <a:chOff x="0" y="0"/>
            <a:chExt cx="1872619" cy="4880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2619" cy="488017"/>
            </a:xfrm>
            <a:custGeom>
              <a:avLst/>
              <a:gdLst/>
              <a:ahLst/>
              <a:cxnLst/>
              <a:rect r="r" b="b" t="t" l="l"/>
              <a:pathLst>
                <a:path h="488017" w="1872619">
                  <a:moveTo>
                    <a:pt x="55532" y="0"/>
                  </a:moveTo>
                  <a:lnTo>
                    <a:pt x="1817087" y="0"/>
                  </a:lnTo>
                  <a:cubicBezTo>
                    <a:pt x="1831815" y="0"/>
                    <a:pt x="1845939" y="5851"/>
                    <a:pt x="1856354" y="16265"/>
                  </a:cubicBezTo>
                  <a:cubicBezTo>
                    <a:pt x="1866768" y="26679"/>
                    <a:pt x="1872619" y="40804"/>
                    <a:pt x="1872619" y="55532"/>
                  </a:cubicBezTo>
                  <a:lnTo>
                    <a:pt x="1872619" y="432485"/>
                  </a:lnTo>
                  <a:cubicBezTo>
                    <a:pt x="1872619" y="447213"/>
                    <a:pt x="1866768" y="461338"/>
                    <a:pt x="1856354" y="471752"/>
                  </a:cubicBezTo>
                  <a:cubicBezTo>
                    <a:pt x="1845939" y="482166"/>
                    <a:pt x="1831815" y="488017"/>
                    <a:pt x="1817087" y="488017"/>
                  </a:cubicBezTo>
                  <a:lnTo>
                    <a:pt x="55532" y="488017"/>
                  </a:lnTo>
                  <a:cubicBezTo>
                    <a:pt x="24863" y="488017"/>
                    <a:pt x="0" y="463154"/>
                    <a:pt x="0" y="432485"/>
                  </a:cubicBezTo>
                  <a:lnTo>
                    <a:pt x="0" y="55532"/>
                  </a:lnTo>
                  <a:cubicBezTo>
                    <a:pt x="0" y="40804"/>
                    <a:pt x="5851" y="26679"/>
                    <a:pt x="16265" y="16265"/>
                  </a:cubicBezTo>
                  <a:cubicBezTo>
                    <a:pt x="26679" y="5851"/>
                    <a:pt x="40804" y="0"/>
                    <a:pt x="55532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872619" cy="50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32594" y="1803176"/>
            <a:ext cx="6868681" cy="546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6D67E4"/>
                </a:solidFill>
                <a:latin typeface="Open Sauce Bold"/>
              </a:rPr>
              <a:t>Future Implementation</a:t>
            </a:r>
          </a:p>
          <a:p>
            <a:pPr algn="ctr">
              <a:lnSpc>
                <a:spcPts val="4419"/>
              </a:lnSpc>
              <a:spcBef>
                <a:spcPct val="0"/>
              </a:spcBef>
            </a:pPr>
          </a:p>
          <a:p>
            <a:pPr marL="734053" indent="-367026" lvl="1">
              <a:lnSpc>
                <a:spcPts val="5915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uce"/>
              </a:rPr>
              <a:t>Create User Assistance</a:t>
            </a:r>
          </a:p>
          <a:p>
            <a:pPr>
              <a:lnSpc>
                <a:spcPts val="5915"/>
              </a:lnSpc>
            </a:pPr>
          </a:p>
          <a:p>
            <a:pPr>
              <a:lnSpc>
                <a:spcPts val="5915"/>
              </a:lnSpc>
            </a:pPr>
          </a:p>
          <a:p>
            <a:pPr marL="734053" indent="-367026" lvl="1">
              <a:lnSpc>
                <a:spcPts val="591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uce"/>
              </a:rPr>
              <a:t>Provide the AR Training environment</a:t>
            </a:r>
          </a:p>
          <a:p>
            <a:pPr algn="l">
              <a:lnSpc>
                <a:spcPts val="5915"/>
              </a:lnSpc>
              <a:spcBef>
                <a:spcPct val="0"/>
              </a:spcBef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73130" y="6950161"/>
            <a:ext cx="2307262" cy="230726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144000" y="603250"/>
            <a:ext cx="8542437" cy="80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Fira Sans Bold"/>
              </a:rPr>
              <a:t>Completion and Future works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34748" y="7815184"/>
            <a:ext cx="784027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Open Sauce"/>
              </a:rPr>
              <a:t>15</a:t>
            </a:r>
            <a:r>
              <a:rPr lang="en-US" sz="3299">
                <a:solidFill>
                  <a:srgbClr val="000000"/>
                </a:solidFill>
                <a:latin typeface="Open Sauce"/>
              </a:rPr>
              <a:t>%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74116" y="5042177"/>
            <a:ext cx="1528423" cy="152842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74116" y="2776038"/>
            <a:ext cx="1528423" cy="152842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5694089" y="5536831"/>
            <a:ext cx="688479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"/>
              </a:rPr>
              <a:t>25%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27947" y="3323398"/>
            <a:ext cx="620762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"/>
              </a:rPr>
              <a:t>10%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75118" r="0" b="-751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2386" y="1192051"/>
            <a:ext cx="15856914" cy="8093633"/>
          </a:xfrm>
          <a:custGeom>
            <a:avLst/>
            <a:gdLst/>
            <a:ahLst/>
            <a:cxnLst/>
            <a:rect r="r" b="b" t="t" l="l"/>
            <a:pathLst>
              <a:path h="8093633" w="15856914">
                <a:moveTo>
                  <a:pt x="0" y="0"/>
                </a:moveTo>
                <a:lnTo>
                  <a:pt x="15856914" y="0"/>
                </a:lnTo>
                <a:lnTo>
                  <a:pt x="15856914" y="8093633"/>
                </a:lnTo>
                <a:lnTo>
                  <a:pt x="0" y="809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7556" y="-152400"/>
            <a:ext cx="7214479" cy="134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9"/>
              </a:lnSpc>
            </a:pPr>
            <a:r>
              <a:rPr lang="en-US" sz="7854" spc="62">
                <a:solidFill>
                  <a:srgbClr val="FFFFFF"/>
                </a:solidFill>
                <a:latin typeface="Archivo Black"/>
              </a:rPr>
              <a:t>OUR TEAM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623509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06" r="0" b="-188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48424" y="1850833"/>
            <a:ext cx="4595005" cy="7663909"/>
            <a:chOff x="0" y="0"/>
            <a:chExt cx="1210207" cy="20184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207" cy="2018478"/>
            </a:xfrm>
            <a:custGeom>
              <a:avLst/>
              <a:gdLst/>
              <a:ahLst/>
              <a:cxnLst/>
              <a:rect r="r" b="b" t="t" l="l"/>
              <a:pathLst>
                <a:path h="2018478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984781"/>
                  </a:lnTo>
                  <a:cubicBezTo>
                    <a:pt x="1210207" y="1993718"/>
                    <a:pt x="1206657" y="2002289"/>
                    <a:pt x="1200337" y="2008608"/>
                  </a:cubicBezTo>
                  <a:cubicBezTo>
                    <a:pt x="1194018" y="2014928"/>
                    <a:pt x="1185447" y="2018478"/>
                    <a:pt x="1176510" y="2018478"/>
                  </a:cubicBezTo>
                  <a:lnTo>
                    <a:pt x="33697" y="2018478"/>
                  </a:lnTo>
                  <a:cubicBezTo>
                    <a:pt x="15087" y="2018478"/>
                    <a:pt x="0" y="2003391"/>
                    <a:pt x="0" y="1984781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10207" cy="2037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54088" y="22756"/>
            <a:ext cx="12567347" cy="274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1"/>
              </a:lnSpc>
            </a:pPr>
            <a:r>
              <a:rPr lang="en-US" sz="5283" spc="184">
                <a:solidFill>
                  <a:srgbClr val="010101"/>
                </a:solidFill>
                <a:latin typeface="Fira Sans Semi-Bold"/>
              </a:rPr>
              <a:t>TECHNOLOGIES, TECHNIQUES AND ALGORITHMS</a:t>
            </a:r>
          </a:p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6853116" y="1850833"/>
            <a:ext cx="4595005" cy="7663909"/>
            <a:chOff x="0" y="0"/>
            <a:chExt cx="1210207" cy="2018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0207" cy="2018478"/>
            </a:xfrm>
            <a:custGeom>
              <a:avLst/>
              <a:gdLst/>
              <a:ahLst/>
              <a:cxnLst/>
              <a:rect r="r" b="b" t="t" l="l"/>
              <a:pathLst>
                <a:path h="2018478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984781"/>
                  </a:lnTo>
                  <a:cubicBezTo>
                    <a:pt x="1210207" y="1993718"/>
                    <a:pt x="1206657" y="2002289"/>
                    <a:pt x="1200337" y="2008608"/>
                  </a:cubicBezTo>
                  <a:cubicBezTo>
                    <a:pt x="1194018" y="2014928"/>
                    <a:pt x="1185447" y="2018478"/>
                    <a:pt x="1176510" y="2018478"/>
                  </a:cubicBezTo>
                  <a:lnTo>
                    <a:pt x="33697" y="2018478"/>
                  </a:lnTo>
                  <a:cubicBezTo>
                    <a:pt x="15087" y="2018478"/>
                    <a:pt x="0" y="2003391"/>
                    <a:pt x="0" y="1984781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10207" cy="2037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62471" y="1850833"/>
            <a:ext cx="4595005" cy="7663909"/>
            <a:chOff x="0" y="0"/>
            <a:chExt cx="1210207" cy="20184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0207" cy="2018478"/>
            </a:xfrm>
            <a:custGeom>
              <a:avLst/>
              <a:gdLst/>
              <a:ahLst/>
              <a:cxnLst/>
              <a:rect r="r" b="b" t="t" l="l"/>
              <a:pathLst>
                <a:path h="2018478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984781"/>
                  </a:lnTo>
                  <a:cubicBezTo>
                    <a:pt x="1210207" y="1993718"/>
                    <a:pt x="1206657" y="2002289"/>
                    <a:pt x="1200337" y="2008608"/>
                  </a:cubicBezTo>
                  <a:cubicBezTo>
                    <a:pt x="1194018" y="2014928"/>
                    <a:pt x="1185447" y="2018478"/>
                    <a:pt x="1176510" y="2018478"/>
                  </a:cubicBezTo>
                  <a:lnTo>
                    <a:pt x="33697" y="2018478"/>
                  </a:lnTo>
                  <a:cubicBezTo>
                    <a:pt x="15087" y="2018478"/>
                    <a:pt x="0" y="2003391"/>
                    <a:pt x="0" y="1984781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210207" cy="2037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744945" y="2021941"/>
            <a:ext cx="260196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010101"/>
                </a:solidFill>
                <a:latin typeface="Fira Sans Medium"/>
              </a:rPr>
              <a:t>Technologies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56364" y="2676887"/>
            <a:ext cx="2410867" cy="636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83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React Native</a:t>
            </a:r>
          </a:p>
          <a:p>
            <a:pPr>
              <a:lnSpc>
                <a:spcPts val="5683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Python</a:t>
            </a:r>
          </a:p>
          <a:p>
            <a:pPr>
              <a:lnSpc>
                <a:spcPts val="5683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Google Colab</a:t>
            </a:r>
          </a:p>
          <a:p>
            <a:pPr>
              <a:lnSpc>
                <a:spcPts val="5683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Flask Server</a:t>
            </a:r>
          </a:p>
          <a:p>
            <a:pPr>
              <a:lnSpc>
                <a:spcPts val="5683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Node Server</a:t>
            </a:r>
          </a:p>
          <a:p>
            <a:pPr>
              <a:lnSpc>
                <a:spcPts val="5683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Intellij Idea</a:t>
            </a:r>
          </a:p>
          <a:p>
            <a:pPr>
              <a:lnSpc>
                <a:spcPts val="5683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Blender</a:t>
            </a:r>
          </a:p>
          <a:p>
            <a:pPr>
              <a:lnSpc>
                <a:spcPts val="5683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Unity 3D</a:t>
            </a:r>
          </a:p>
          <a:p>
            <a:pPr>
              <a:lnSpc>
                <a:spcPts val="5683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VR/AR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23655" y="2021941"/>
            <a:ext cx="224611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010101"/>
                </a:solidFill>
                <a:latin typeface="Fira Sans Medium"/>
              </a:rPr>
              <a:t>Techniques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89825" y="2021941"/>
            <a:ext cx="2140297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010101"/>
                </a:solidFill>
                <a:latin typeface="Fira Sans Medium"/>
              </a:rPr>
              <a:t>Algorithms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99433" y="3699874"/>
            <a:ext cx="3502372" cy="315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Data Augmentation</a:t>
            </a:r>
          </a:p>
          <a:p>
            <a:pPr>
              <a:lnSpc>
                <a:spcPts val="6439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Data preprocessing </a:t>
            </a:r>
          </a:p>
          <a:p>
            <a:pPr>
              <a:lnSpc>
                <a:spcPts val="6439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Data Visualization</a:t>
            </a:r>
          </a:p>
          <a:p>
            <a:pPr>
              <a:lnSpc>
                <a:spcPts val="6439"/>
              </a:lnSpc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Character Animation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64574" y="4968605"/>
            <a:ext cx="259080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10101"/>
                </a:solidFill>
                <a:latin typeface="Open Sauce"/>
              </a:rPr>
              <a:t>NLP algorithms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623509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06" r="0" b="-188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879650"/>
            <a:ext cx="7943660" cy="6917522"/>
            <a:chOff x="0" y="0"/>
            <a:chExt cx="2092157" cy="18218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92157" cy="1821899"/>
            </a:xfrm>
            <a:custGeom>
              <a:avLst/>
              <a:gdLst/>
              <a:ahLst/>
              <a:cxnLst/>
              <a:rect r="r" b="b" t="t" l="l"/>
              <a:pathLst>
                <a:path h="1821899" w="2092157">
                  <a:moveTo>
                    <a:pt x="19492" y="0"/>
                  </a:moveTo>
                  <a:lnTo>
                    <a:pt x="2072665" y="0"/>
                  </a:lnTo>
                  <a:cubicBezTo>
                    <a:pt x="2077835" y="0"/>
                    <a:pt x="2082793" y="2054"/>
                    <a:pt x="2086448" y="5709"/>
                  </a:cubicBezTo>
                  <a:cubicBezTo>
                    <a:pt x="2090104" y="9365"/>
                    <a:pt x="2092157" y="14322"/>
                    <a:pt x="2092157" y="19492"/>
                  </a:cubicBezTo>
                  <a:lnTo>
                    <a:pt x="2092157" y="1802407"/>
                  </a:lnTo>
                  <a:cubicBezTo>
                    <a:pt x="2092157" y="1807576"/>
                    <a:pt x="2090104" y="1812534"/>
                    <a:pt x="2086448" y="1816190"/>
                  </a:cubicBezTo>
                  <a:cubicBezTo>
                    <a:pt x="2082793" y="1819845"/>
                    <a:pt x="2077835" y="1821899"/>
                    <a:pt x="2072665" y="1821899"/>
                  </a:cubicBezTo>
                  <a:lnTo>
                    <a:pt x="19492" y="1821899"/>
                  </a:lnTo>
                  <a:cubicBezTo>
                    <a:pt x="14322" y="1821899"/>
                    <a:pt x="9365" y="1819845"/>
                    <a:pt x="5709" y="1816190"/>
                  </a:cubicBezTo>
                  <a:cubicBezTo>
                    <a:pt x="2054" y="1812534"/>
                    <a:pt x="0" y="1807576"/>
                    <a:pt x="0" y="1802407"/>
                  </a:cubicBezTo>
                  <a:lnTo>
                    <a:pt x="0" y="19492"/>
                  </a:lnTo>
                  <a:cubicBezTo>
                    <a:pt x="0" y="14322"/>
                    <a:pt x="2054" y="9365"/>
                    <a:pt x="5709" y="5709"/>
                  </a:cubicBezTo>
                  <a:cubicBezTo>
                    <a:pt x="9365" y="2054"/>
                    <a:pt x="14322" y="0"/>
                    <a:pt x="19492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092157" cy="1840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54088" y="22756"/>
            <a:ext cx="12567347" cy="274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1"/>
              </a:lnSpc>
            </a:pPr>
            <a:r>
              <a:rPr lang="en-US" sz="5283" spc="184">
                <a:solidFill>
                  <a:srgbClr val="010101"/>
                </a:solidFill>
                <a:latin typeface="Fira Sans Semi-Bold"/>
              </a:rPr>
              <a:t>SYSTEM, PERSONNEL, AND SOFTWARE SPECIFICATION REQUIREMENTS</a:t>
            </a:r>
          </a:p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982923" y="1850833"/>
            <a:ext cx="7840165" cy="6917522"/>
            <a:chOff x="0" y="0"/>
            <a:chExt cx="2064900" cy="18218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4900" cy="1821899"/>
            </a:xfrm>
            <a:custGeom>
              <a:avLst/>
              <a:gdLst/>
              <a:ahLst/>
              <a:cxnLst/>
              <a:rect r="r" b="b" t="t" l="l"/>
              <a:pathLst>
                <a:path h="1821899" w="2064900">
                  <a:moveTo>
                    <a:pt x="19749" y="0"/>
                  </a:moveTo>
                  <a:lnTo>
                    <a:pt x="2045150" y="0"/>
                  </a:lnTo>
                  <a:cubicBezTo>
                    <a:pt x="2056057" y="0"/>
                    <a:pt x="2064900" y="8842"/>
                    <a:pt x="2064900" y="19749"/>
                  </a:cubicBezTo>
                  <a:lnTo>
                    <a:pt x="2064900" y="1802149"/>
                  </a:lnTo>
                  <a:cubicBezTo>
                    <a:pt x="2064900" y="1813057"/>
                    <a:pt x="2056057" y="1821899"/>
                    <a:pt x="2045150" y="1821899"/>
                  </a:cubicBezTo>
                  <a:lnTo>
                    <a:pt x="19749" y="1821899"/>
                  </a:lnTo>
                  <a:cubicBezTo>
                    <a:pt x="8842" y="1821899"/>
                    <a:pt x="0" y="1813057"/>
                    <a:pt x="0" y="1802149"/>
                  </a:cubicBezTo>
                  <a:lnTo>
                    <a:pt x="0" y="19749"/>
                  </a:lnTo>
                  <a:cubicBezTo>
                    <a:pt x="0" y="8842"/>
                    <a:pt x="8842" y="0"/>
                    <a:pt x="197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064900" cy="1840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56954" y="2180272"/>
            <a:ext cx="7687151" cy="588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Functional Requirements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Identify the User's Emotion 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Properly. 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Identify the user's requirements 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very accurately. 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The assistant needs to navigate 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the user to the correct scenario.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VR Environment should be very Accurate.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16882" y="2180272"/>
            <a:ext cx="7606207" cy="52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Non-Functional Requirements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</a:p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Medium"/>
              </a:rPr>
              <a:t>Mobile Interface should be user friendly.</a:t>
            </a:r>
          </a:p>
          <a:p>
            <a:pPr>
              <a:lnSpc>
                <a:spcPts val="4160"/>
              </a:lnSpc>
              <a:spcBef>
                <a:spcPct val="0"/>
              </a:spcBef>
            </a:pPr>
          </a:p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Medium"/>
              </a:rPr>
              <a:t>Support All type of VR Headset.</a:t>
            </a:r>
          </a:p>
          <a:p>
            <a:pPr>
              <a:lnSpc>
                <a:spcPts val="4160"/>
              </a:lnSpc>
              <a:spcBef>
                <a:spcPct val="0"/>
              </a:spcBef>
            </a:pPr>
          </a:p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Medium"/>
              </a:rPr>
              <a:t>Support All Android and IOS mobile.</a:t>
            </a:r>
          </a:p>
          <a:p>
            <a:pPr>
              <a:lnSpc>
                <a:spcPts val="4160"/>
              </a:lnSpc>
              <a:spcBef>
                <a:spcPct val="0"/>
              </a:spcBef>
            </a:pPr>
          </a:p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Medium"/>
              </a:rPr>
              <a:t>Training Environment should be accurate and user friendly.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623509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06" r="0" b="-188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879650"/>
            <a:ext cx="7943660" cy="6917522"/>
            <a:chOff x="0" y="0"/>
            <a:chExt cx="2092157" cy="18218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92157" cy="1821899"/>
            </a:xfrm>
            <a:custGeom>
              <a:avLst/>
              <a:gdLst/>
              <a:ahLst/>
              <a:cxnLst/>
              <a:rect r="r" b="b" t="t" l="l"/>
              <a:pathLst>
                <a:path h="1821899" w="2092157">
                  <a:moveTo>
                    <a:pt x="19492" y="0"/>
                  </a:moveTo>
                  <a:lnTo>
                    <a:pt x="2072665" y="0"/>
                  </a:lnTo>
                  <a:cubicBezTo>
                    <a:pt x="2077835" y="0"/>
                    <a:pt x="2082793" y="2054"/>
                    <a:pt x="2086448" y="5709"/>
                  </a:cubicBezTo>
                  <a:cubicBezTo>
                    <a:pt x="2090104" y="9365"/>
                    <a:pt x="2092157" y="14322"/>
                    <a:pt x="2092157" y="19492"/>
                  </a:cubicBezTo>
                  <a:lnTo>
                    <a:pt x="2092157" y="1802407"/>
                  </a:lnTo>
                  <a:cubicBezTo>
                    <a:pt x="2092157" y="1807576"/>
                    <a:pt x="2090104" y="1812534"/>
                    <a:pt x="2086448" y="1816190"/>
                  </a:cubicBezTo>
                  <a:cubicBezTo>
                    <a:pt x="2082793" y="1819845"/>
                    <a:pt x="2077835" y="1821899"/>
                    <a:pt x="2072665" y="1821899"/>
                  </a:cubicBezTo>
                  <a:lnTo>
                    <a:pt x="19492" y="1821899"/>
                  </a:lnTo>
                  <a:cubicBezTo>
                    <a:pt x="14322" y="1821899"/>
                    <a:pt x="9365" y="1819845"/>
                    <a:pt x="5709" y="1816190"/>
                  </a:cubicBezTo>
                  <a:cubicBezTo>
                    <a:pt x="2054" y="1812534"/>
                    <a:pt x="0" y="1807576"/>
                    <a:pt x="0" y="1802407"/>
                  </a:cubicBezTo>
                  <a:lnTo>
                    <a:pt x="0" y="19492"/>
                  </a:lnTo>
                  <a:cubicBezTo>
                    <a:pt x="0" y="14322"/>
                    <a:pt x="2054" y="9365"/>
                    <a:pt x="5709" y="5709"/>
                  </a:cubicBezTo>
                  <a:cubicBezTo>
                    <a:pt x="9365" y="2054"/>
                    <a:pt x="14322" y="0"/>
                    <a:pt x="19492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092157" cy="1840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54088" y="22756"/>
            <a:ext cx="12567347" cy="274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1"/>
              </a:lnSpc>
            </a:pPr>
            <a:r>
              <a:rPr lang="en-US" sz="5283" spc="184">
                <a:solidFill>
                  <a:srgbClr val="010101"/>
                </a:solidFill>
                <a:latin typeface="Fira Sans Semi-Bold"/>
              </a:rPr>
              <a:t>SYSTEM, PERSONNEL, AND SOFTWARE SPECIFICATION REQUIREMENTS</a:t>
            </a:r>
          </a:p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982923" y="1850833"/>
            <a:ext cx="7840165" cy="6917522"/>
            <a:chOff x="0" y="0"/>
            <a:chExt cx="2064900" cy="18218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4900" cy="1821899"/>
            </a:xfrm>
            <a:custGeom>
              <a:avLst/>
              <a:gdLst/>
              <a:ahLst/>
              <a:cxnLst/>
              <a:rect r="r" b="b" t="t" l="l"/>
              <a:pathLst>
                <a:path h="1821899" w="2064900">
                  <a:moveTo>
                    <a:pt x="19749" y="0"/>
                  </a:moveTo>
                  <a:lnTo>
                    <a:pt x="2045150" y="0"/>
                  </a:lnTo>
                  <a:cubicBezTo>
                    <a:pt x="2056057" y="0"/>
                    <a:pt x="2064900" y="8842"/>
                    <a:pt x="2064900" y="19749"/>
                  </a:cubicBezTo>
                  <a:lnTo>
                    <a:pt x="2064900" y="1802149"/>
                  </a:lnTo>
                  <a:cubicBezTo>
                    <a:pt x="2064900" y="1813057"/>
                    <a:pt x="2056057" y="1821899"/>
                    <a:pt x="2045150" y="1821899"/>
                  </a:cubicBezTo>
                  <a:lnTo>
                    <a:pt x="19749" y="1821899"/>
                  </a:lnTo>
                  <a:cubicBezTo>
                    <a:pt x="8842" y="1821899"/>
                    <a:pt x="0" y="1813057"/>
                    <a:pt x="0" y="1802149"/>
                  </a:cubicBezTo>
                  <a:lnTo>
                    <a:pt x="0" y="19749"/>
                  </a:lnTo>
                  <a:cubicBezTo>
                    <a:pt x="0" y="8842"/>
                    <a:pt x="8842" y="0"/>
                    <a:pt x="197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064900" cy="1840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9093726"/>
            <a:ext cx="18288000" cy="1193274"/>
            <a:chOff x="0" y="0"/>
            <a:chExt cx="24384000" cy="159103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274966" y="2180272"/>
            <a:ext cx="5451128" cy="6412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Software Requirements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Jupyter Notebook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Visual Studio Code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 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Intellij Idea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Blender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</a:p>
          <a:p>
            <a:pPr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ira Sans Medium"/>
              </a:rPr>
              <a:t>Unity 3D</a:t>
            </a:r>
          </a:p>
          <a:p>
            <a:pPr>
              <a:lnSpc>
                <a:spcPts val="415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216882" y="2180272"/>
            <a:ext cx="7606207" cy="467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Non-Functional Requirements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</a:p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Medium"/>
              </a:rPr>
              <a:t>Forum on Mental Health</a:t>
            </a:r>
          </a:p>
          <a:p>
            <a:pPr>
              <a:lnSpc>
                <a:spcPts val="4160"/>
              </a:lnSpc>
              <a:spcBef>
                <a:spcPct val="0"/>
              </a:spcBef>
            </a:pPr>
          </a:p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Medium"/>
              </a:rPr>
              <a:t>Ms. SachiniPathiraja(</a:t>
            </a:r>
            <a:r>
              <a:rPr lang="en-US" sz="3200">
                <a:solidFill>
                  <a:srgbClr val="000000"/>
                </a:solidFill>
                <a:latin typeface="Fira Sans Medium Italics"/>
              </a:rPr>
              <a:t>Psychologist, BSc Psy (US), Grad Dip (AUS))</a:t>
            </a:r>
          </a:p>
          <a:p>
            <a:pPr>
              <a:lnSpc>
                <a:spcPts val="4160"/>
              </a:lnSpc>
              <a:spcBef>
                <a:spcPct val="0"/>
              </a:spcBef>
            </a:pPr>
          </a:p>
          <a:p>
            <a:pPr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Fira Sans Medium"/>
              </a:rPr>
              <a:t>SLIIT Helping Hands.</a:t>
            </a:r>
          </a:p>
          <a:p>
            <a:pPr>
              <a:lnSpc>
                <a:spcPts val="4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505913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423795"/>
            <a:ext cx="18288000" cy="505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S. Holt, “Virtual reality, augmented reality and mixed reality: For astronaut mental health; and space tourism, education and outreach,” Acta Astronautica, Dec. 2022, doi: 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[2]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K.-Y. Wang, A. R. Ashraf, Narongsak Tek Thongpapanl, and O. Nguyen, “Influence of social augmented reality app usage on customer relationships and continuance intention: The role of shared social experience,” vol. 166, pp. 114092–114092, Nov. 2023, doi: 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[3]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H. Kumar and A. Martin, “Artificial Emotional Intelligence: Conventional and Deep learning Approach,” Expert Systems with Applications, p. 118651, Aug. 2022, doi: 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[4]</a:t>
            </a:r>
          </a:p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A. J. Horn and C. S. Carter, “Love and longevity: A Social Dependency Hypothesis,” Comprehensive Psychoneuroendocrinology, vol. 8, p. 100088, Nov. 2021, doi: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16914">
            <a:off x="209267" y="1885342"/>
            <a:ext cx="19089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3197308">
            <a:off x="4510232" y="6958826"/>
            <a:ext cx="19089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030444" y="4689561"/>
            <a:ext cx="3985351" cy="398535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67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90802" y="732192"/>
            <a:ext cx="874525" cy="8745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992476">
            <a:off x="8777837" y="7023191"/>
            <a:ext cx="1503526" cy="1315585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C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093726"/>
            <a:ext cx="18288000" cy="1193274"/>
            <a:chOff x="0" y="0"/>
            <a:chExt cx="4816593" cy="3142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99274" y="938171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69998" y="115755"/>
            <a:ext cx="2306416" cy="3075221"/>
          </a:xfrm>
          <a:custGeom>
            <a:avLst/>
            <a:gdLst/>
            <a:ahLst/>
            <a:cxnLst/>
            <a:rect r="r" b="b" t="t" l="l"/>
            <a:pathLst>
              <a:path h="3075221" w="2306416">
                <a:moveTo>
                  <a:pt x="0" y="0"/>
                </a:moveTo>
                <a:lnTo>
                  <a:pt x="2306416" y="0"/>
                </a:lnTo>
                <a:lnTo>
                  <a:pt x="2306416" y="3075221"/>
                </a:lnTo>
                <a:lnTo>
                  <a:pt x="0" y="307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16464" y="3257651"/>
            <a:ext cx="15942836" cy="31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822"/>
              </a:lnSpc>
            </a:pPr>
            <a:r>
              <a:rPr lang="en-US" sz="15497" spc="-309">
                <a:solidFill>
                  <a:srgbClr val="000000"/>
                </a:solidFill>
                <a:latin typeface="Livvic Heavy"/>
              </a:rPr>
              <a:t>DILSHAN</a:t>
            </a:r>
          </a:p>
          <a:p>
            <a:pPr>
              <a:lnSpc>
                <a:spcPts val="6900"/>
              </a:lnSpc>
            </a:pPr>
            <a:r>
              <a:rPr lang="en-US" sz="6000" spc="-120">
                <a:solidFill>
                  <a:srgbClr val="000000"/>
                </a:solidFill>
                <a:latin typeface="Livvic Heavy"/>
              </a:rPr>
              <a:t>N . K . A . 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6464" y="6625086"/>
            <a:ext cx="78275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aret"/>
              </a:rPr>
              <a:t>Specialization : Information Technology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6464" y="7199654"/>
            <a:ext cx="78275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aret"/>
              </a:rPr>
              <a:t>IT20648886 | 2023-133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7656" t="0" r="-3765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t="0" r="-1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4890" t="0" r="-2489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0" t="0" r="-1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151" t="0" r="-2515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3037" t="0" r="-13037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38906" t="0" r="-38906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4972" t="0" r="-24972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0" t="-213" r="0" b="-213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093726"/>
            <a:ext cx="18288000" cy="1193274"/>
            <a:chOff x="0" y="0"/>
            <a:chExt cx="4816593" cy="3142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99274" y="938171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22290" y="471253"/>
            <a:ext cx="6229167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131211"/>
                </a:solidFill>
                <a:latin typeface="Archivo Black"/>
              </a:rPr>
              <a:t>BACKGROUND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5464" y="1889048"/>
            <a:ext cx="7977231" cy="262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Emotions play a fundamental role in human relationships</a:t>
            </a:r>
            <a:r>
              <a:rPr lang="en-US" sz="3000" spc="294">
                <a:solidFill>
                  <a:srgbClr val="231F20"/>
                </a:solidFill>
                <a:latin typeface="Montserrat Light Bold"/>
              </a:rPr>
              <a:t>[2]</a:t>
            </a:r>
            <a:r>
              <a:rPr lang="en-US" sz="3000" spc="294">
                <a:solidFill>
                  <a:srgbClr val="231F20"/>
                </a:solidFill>
                <a:latin typeface="Montserrat Light"/>
              </a:rPr>
              <a:t>, influencing communication, understanding, and overall satisfaction.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6769" y="4857592"/>
            <a:ext cx="7977231" cy="314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relationship breakdowns can make serious mental health issues</a:t>
            </a:r>
            <a:r>
              <a:rPr lang="en-US" sz="3000" spc="294">
                <a:solidFill>
                  <a:srgbClr val="231F20"/>
                </a:solidFill>
                <a:latin typeface="Montserrat Light Bold"/>
              </a:rPr>
              <a:t>[1]</a:t>
            </a:r>
            <a:r>
              <a:rPr lang="en-US" sz="3000" spc="294">
                <a:solidFill>
                  <a:srgbClr val="231F20"/>
                </a:solidFill>
                <a:latin typeface="Montserrat Light"/>
              </a:rPr>
              <a:t> and there is no platform for get help until meet a professional counselor or doctor.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820766" y="-247650"/>
            <a:ext cx="10467234" cy="5887820"/>
            <a:chOff x="0" y="0"/>
            <a:chExt cx="6089457" cy="3425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94775" y="3112819"/>
            <a:ext cx="7337281" cy="1563793"/>
            <a:chOff x="0" y="0"/>
            <a:chExt cx="2504474" cy="5337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4474" cy="533778"/>
            </a:xfrm>
            <a:custGeom>
              <a:avLst/>
              <a:gdLst/>
              <a:ahLst/>
              <a:cxnLst/>
              <a:rect r="r" b="b" t="t" l="l"/>
              <a:pathLst>
                <a:path h="533778" w="2504474">
                  <a:moveTo>
                    <a:pt x="11607" y="0"/>
                  </a:moveTo>
                  <a:lnTo>
                    <a:pt x="2492868" y="0"/>
                  </a:lnTo>
                  <a:cubicBezTo>
                    <a:pt x="2499278" y="0"/>
                    <a:pt x="2504474" y="5196"/>
                    <a:pt x="2504474" y="11607"/>
                  </a:cubicBezTo>
                  <a:lnTo>
                    <a:pt x="2504474" y="522171"/>
                  </a:lnTo>
                  <a:cubicBezTo>
                    <a:pt x="2504474" y="528581"/>
                    <a:pt x="2499278" y="533778"/>
                    <a:pt x="2492868" y="533778"/>
                  </a:cubicBezTo>
                  <a:lnTo>
                    <a:pt x="11607" y="533778"/>
                  </a:lnTo>
                  <a:cubicBezTo>
                    <a:pt x="5196" y="533778"/>
                    <a:pt x="0" y="528581"/>
                    <a:pt x="0" y="522171"/>
                  </a:cubicBezTo>
                  <a:lnTo>
                    <a:pt x="0" y="11607"/>
                  </a:lnTo>
                  <a:cubicBezTo>
                    <a:pt x="0" y="5196"/>
                    <a:pt x="5196" y="0"/>
                    <a:pt x="1160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504474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156731"/>
            <a:ext cx="9283350" cy="171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42"/>
              </a:lnSpc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RESEARCH QUESTION</a:t>
            </a:r>
          </a:p>
          <a:p>
            <a:pPr marL="0" indent="0" lvl="0">
              <a:lnSpc>
                <a:spcPts val="6842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7982802" y="2891462"/>
            <a:ext cx="2381235" cy="204637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54686" y="7231321"/>
            <a:ext cx="7654515" cy="200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900" spc="284">
                <a:solidFill>
                  <a:srgbClr val="F2F4F5"/>
                </a:solidFill>
                <a:latin typeface="Montserrat Light"/>
              </a:rPr>
              <a:t>How to provide social experiences for introverts and people who fear relationships.</a:t>
            </a:r>
          </a:p>
          <a:p>
            <a:pPr>
              <a:lnSpc>
                <a:spcPts val="4002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9093726"/>
            <a:ext cx="18288000" cy="1193274"/>
            <a:chOff x="0" y="0"/>
            <a:chExt cx="4816593" cy="3142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726477" y="3225721"/>
            <a:ext cx="893884" cy="1377856"/>
          </a:xfrm>
          <a:custGeom>
            <a:avLst/>
            <a:gdLst/>
            <a:ahLst/>
            <a:cxnLst/>
            <a:rect r="r" b="b" t="t" l="l"/>
            <a:pathLst>
              <a:path h="1377856" w="893884">
                <a:moveTo>
                  <a:pt x="0" y="0"/>
                </a:moveTo>
                <a:lnTo>
                  <a:pt x="893884" y="0"/>
                </a:lnTo>
                <a:lnTo>
                  <a:pt x="893884" y="1377856"/>
                </a:lnTo>
                <a:lnTo>
                  <a:pt x="0" y="1377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73736" y="3343903"/>
            <a:ext cx="6605800" cy="99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1"/>
              </a:lnSpc>
            </a:pPr>
            <a:r>
              <a:rPr lang="en-US" sz="2885" spc="282">
                <a:solidFill>
                  <a:srgbClr val="F2F4F5"/>
                </a:solidFill>
                <a:latin typeface="Montserrat Light"/>
              </a:rPr>
              <a:t>Identifying user mental </a:t>
            </a:r>
          </a:p>
          <a:p>
            <a:pPr>
              <a:lnSpc>
                <a:spcPts val="3981"/>
              </a:lnSpc>
            </a:pPr>
            <a:r>
              <a:rPr lang="en-US" sz="2885" spc="282">
                <a:solidFill>
                  <a:srgbClr val="F2F4F5"/>
                </a:solidFill>
                <a:latin typeface="Montserrat Light"/>
              </a:rPr>
              <a:t>state and giving them a advise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742072" y="5146502"/>
            <a:ext cx="13153346" cy="1563793"/>
            <a:chOff x="0" y="0"/>
            <a:chExt cx="4489703" cy="5337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489703" cy="533778"/>
            </a:xfrm>
            <a:custGeom>
              <a:avLst/>
              <a:gdLst/>
              <a:ahLst/>
              <a:cxnLst/>
              <a:rect r="r" b="b" t="t" l="l"/>
              <a:pathLst>
                <a:path h="533778" w="4489703">
                  <a:moveTo>
                    <a:pt x="6474" y="0"/>
                  </a:moveTo>
                  <a:lnTo>
                    <a:pt x="4483229" y="0"/>
                  </a:lnTo>
                  <a:cubicBezTo>
                    <a:pt x="4484946" y="0"/>
                    <a:pt x="4486593" y="682"/>
                    <a:pt x="4487807" y="1896"/>
                  </a:cubicBezTo>
                  <a:cubicBezTo>
                    <a:pt x="4489021" y="3111"/>
                    <a:pt x="4489703" y="4757"/>
                    <a:pt x="4489703" y="6474"/>
                  </a:cubicBezTo>
                  <a:lnTo>
                    <a:pt x="4489703" y="527303"/>
                  </a:lnTo>
                  <a:cubicBezTo>
                    <a:pt x="4489703" y="530879"/>
                    <a:pt x="4486805" y="533778"/>
                    <a:pt x="4483229" y="533778"/>
                  </a:cubicBezTo>
                  <a:lnTo>
                    <a:pt x="6474" y="533778"/>
                  </a:lnTo>
                  <a:cubicBezTo>
                    <a:pt x="4757" y="533778"/>
                    <a:pt x="3111" y="533096"/>
                    <a:pt x="1896" y="531882"/>
                  </a:cubicBezTo>
                  <a:cubicBezTo>
                    <a:pt x="682" y="530667"/>
                    <a:pt x="0" y="529021"/>
                    <a:pt x="0" y="527303"/>
                  </a:cubicBezTo>
                  <a:lnTo>
                    <a:pt x="0" y="6474"/>
                  </a:lnTo>
                  <a:cubicBezTo>
                    <a:pt x="0" y="2899"/>
                    <a:pt x="2899" y="0"/>
                    <a:pt x="6474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489703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242115" y="5384627"/>
            <a:ext cx="12108398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F2F4F5"/>
                </a:solidFill>
                <a:latin typeface="Montserrat Light"/>
              </a:rPr>
              <a:t>Using voice recognition models output data as input to analysis model identifying user mental state.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770647" y="6967470"/>
            <a:ext cx="13153346" cy="1563793"/>
            <a:chOff x="0" y="0"/>
            <a:chExt cx="4489703" cy="5337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89703" cy="533778"/>
            </a:xfrm>
            <a:custGeom>
              <a:avLst/>
              <a:gdLst/>
              <a:ahLst/>
              <a:cxnLst/>
              <a:rect r="r" b="b" t="t" l="l"/>
              <a:pathLst>
                <a:path h="533778" w="4489703">
                  <a:moveTo>
                    <a:pt x="6474" y="0"/>
                  </a:moveTo>
                  <a:lnTo>
                    <a:pt x="4483229" y="0"/>
                  </a:lnTo>
                  <a:cubicBezTo>
                    <a:pt x="4484946" y="0"/>
                    <a:pt x="4486593" y="682"/>
                    <a:pt x="4487807" y="1896"/>
                  </a:cubicBezTo>
                  <a:cubicBezTo>
                    <a:pt x="4489021" y="3111"/>
                    <a:pt x="4489703" y="4757"/>
                    <a:pt x="4489703" y="6474"/>
                  </a:cubicBezTo>
                  <a:lnTo>
                    <a:pt x="4489703" y="527303"/>
                  </a:lnTo>
                  <a:cubicBezTo>
                    <a:pt x="4489703" y="530879"/>
                    <a:pt x="4486805" y="533778"/>
                    <a:pt x="4483229" y="533778"/>
                  </a:cubicBezTo>
                  <a:lnTo>
                    <a:pt x="6474" y="533778"/>
                  </a:lnTo>
                  <a:cubicBezTo>
                    <a:pt x="4757" y="533778"/>
                    <a:pt x="3111" y="533096"/>
                    <a:pt x="1896" y="531882"/>
                  </a:cubicBezTo>
                  <a:cubicBezTo>
                    <a:pt x="682" y="530667"/>
                    <a:pt x="0" y="529021"/>
                    <a:pt x="0" y="527303"/>
                  </a:cubicBezTo>
                  <a:lnTo>
                    <a:pt x="0" y="6474"/>
                  </a:lnTo>
                  <a:cubicBezTo>
                    <a:pt x="0" y="2899"/>
                    <a:pt x="2899" y="0"/>
                    <a:pt x="6474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489703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270690" y="7205595"/>
            <a:ext cx="12108398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F2F4F5"/>
                </a:solidFill>
                <a:latin typeface="Montserrat Light"/>
              </a:rPr>
              <a:t>Using analysis model outputs give the advise and suggest the games for user.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5000" y="3849319"/>
            <a:ext cx="736150" cy="636369"/>
            <a:chOff x="0" y="0"/>
            <a:chExt cx="193883" cy="167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79566" y="3801694"/>
            <a:ext cx="7292166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Analise the users mood using Neural Network Classification.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9118004"/>
            <a:ext cx="18288000" cy="1193274"/>
            <a:chOff x="0" y="0"/>
            <a:chExt cx="4816593" cy="3142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785254"/>
            <a:ext cx="10909793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SPECIFIC AND SUB OBJECTIVE</a:t>
            </a:r>
          </a:p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85000" y="5316611"/>
            <a:ext cx="736150" cy="662821"/>
            <a:chOff x="0" y="0"/>
            <a:chExt cx="193883" cy="1745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279566" y="5209489"/>
            <a:ext cx="7760630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Suggest the best advice for the users mood state.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85000" y="6752542"/>
            <a:ext cx="736150" cy="662821"/>
            <a:chOff x="0" y="0"/>
            <a:chExt cx="193883" cy="17457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279566" y="6616739"/>
            <a:ext cx="8446335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Suggest the game for user to maintain users focus level.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385000" y="8101145"/>
            <a:ext cx="736150" cy="662821"/>
            <a:chOff x="0" y="0"/>
            <a:chExt cx="193883" cy="17457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2279566" y="7976909"/>
            <a:ext cx="8446335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Make mobile application to show the advises and suggest a games.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116029"/>
            <a:ext cx="18288000" cy="1193274"/>
            <a:chOff x="0" y="0"/>
            <a:chExt cx="4816593" cy="314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825112" y="3629557"/>
            <a:ext cx="7260438" cy="5281383"/>
          </a:xfrm>
          <a:custGeom>
            <a:avLst/>
            <a:gdLst/>
            <a:ahLst/>
            <a:cxnLst/>
            <a:rect r="r" b="b" t="t" l="l"/>
            <a:pathLst>
              <a:path h="5281383" w="7260438">
                <a:moveTo>
                  <a:pt x="0" y="0"/>
                </a:moveTo>
                <a:lnTo>
                  <a:pt x="7260438" y="0"/>
                </a:lnTo>
                <a:lnTo>
                  <a:pt x="7260438" y="5281383"/>
                </a:lnTo>
                <a:lnTo>
                  <a:pt x="0" y="5281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785254"/>
            <a:ext cx="10909793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SYSTEM DIAGRAM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25246" y="3684969"/>
            <a:ext cx="9659011" cy="5268551"/>
          </a:xfrm>
          <a:custGeom>
            <a:avLst/>
            <a:gdLst/>
            <a:ahLst/>
            <a:cxnLst/>
            <a:rect r="r" b="b" t="t" l="l"/>
            <a:pathLst>
              <a:path h="5268551" w="9659011">
                <a:moveTo>
                  <a:pt x="0" y="0"/>
                </a:moveTo>
                <a:lnTo>
                  <a:pt x="9659011" y="0"/>
                </a:lnTo>
                <a:lnTo>
                  <a:pt x="9659011" y="5268551"/>
                </a:lnTo>
                <a:lnTo>
                  <a:pt x="0" y="5268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45820"/>
            <a:ext cx="5160369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DATA GATHERING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4275" y="2458149"/>
            <a:ext cx="15025025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539BE0"/>
                </a:solidFill>
                <a:latin typeface="Montserrat Light"/>
              </a:rPr>
              <a:t>For this part there are no data set to find from sources. So this sample data set is hard coded using python code.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044" y="1615471"/>
            <a:ext cx="16607256" cy="8695485"/>
          </a:xfrm>
          <a:custGeom>
            <a:avLst/>
            <a:gdLst/>
            <a:ahLst/>
            <a:cxnLst/>
            <a:rect r="r" b="b" t="t" l="l"/>
            <a:pathLst>
              <a:path h="8695485" w="16607256">
                <a:moveTo>
                  <a:pt x="0" y="0"/>
                </a:moveTo>
                <a:lnTo>
                  <a:pt x="16607256" y="0"/>
                </a:lnTo>
                <a:lnTo>
                  <a:pt x="16607256" y="8695485"/>
                </a:lnTo>
                <a:lnTo>
                  <a:pt x="0" y="869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3205" y="293416"/>
            <a:ext cx="6866459" cy="1322055"/>
            <a:chOff x="0" y="0"/>
            <a:chExt cx="2542479" cy="4895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2479" cy="489524"/>
            </a:xfrm>
            <a:custGeom>
              <a:avLst/>
              <a:gdLst/>
              <a:ahLst/>
              <a:cxnLst/>
              <a:rect r="r" b="b" t="t" l="l"/>
              <a:pathLst>
                <a:path h="489524" w="2542479">
                  <a:moveTo>
                    <a:pt x="57502" y="0"/>
                  </a:moveTo>
                  <a:lnTo>
                    <a:pt x="2484976" y="0"/>
                  </a:lnTo>
                  <a:cubicBezTo>
                    <a:pt x="2516734" y="0"/>
                    <a:pt x="2542479" y="25745"/>
                    <a:pt x="2542479" y="57502"/>
                  </a:cubicBezTo>
                  <a:lnTo>
                    <a:pt x="2542479" y="432022"/>
                  </a:lnTo>
                  <a:cubicBezTo>
                    <a:pt x="2542479" y="447272"/>
                    <a:pt x="2536420" y="461898"/>
                    <a:pt x="2525637" y="472682"/>
                  </a:cubicBezTo>
                  <a:cubicBezTo>
                    <a:pt x="2514853" y="483466"/>
                    <a:pt x="2500227" y="489524"/>
                    <a:pt x="2484976" y="489524"/>
                  </a:cubicBezTo>
                  <a:lnTo>
                    <a:pt x="57502" y="489524"/>
                  </a:lnTo>
                  <a:cubicBezTo>
                    <a:pt x="25745" y="489524"/>
                    <a:pt x="0" y="463779"/>
                    <a:pt x="0" y="432022"/>
                  </a:cubicBezTo>
                  <a:lnTo>
                    <a:pt x="0" y="57502"/>
                  </a:lnTo>
                  <a:cubicBezTo>
                    <a:pt x="0" y="25745"/>
                    <a:pt x="25745" y="0"/>
                    <a:pt x="57502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2542479" cy="603824"/>
            </a:xfrm>
            <a:prstGeom prst="rect">
              <a:avLst/>
            </a:prstGeom>
          </p:spPr>
          <p:txBody>
            <a:bodyPr anchor="ctr" rtlCol="false" tIns="36134" lIns="36134" bIns="36134" rIns="36134"/>
            <a:lstStyle/>
            <a:p>
              <a:pPr algn="ctr">
                <a:lnSpc>
                  <a:spcPts val="7771"/>
                </a:lnSpc>
              </a:pPr>
              <a:r>
                <a:rPr lang="en-US" sz="5551">
                  <a:solidFill>
                    <a:srgbClr val="000000"/>
                  </a:solidFill>
                  <a:latin typeface="Varela Round"/>
                </a:rPr>
                <a:t>INTRODUCTION</a:t>
              </a:r>
            </a:p>
            <a:p>
              <a:pPr algn="ctr">
                <a:lnSpc>
                  <a:spcPts val="1892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34275" y="2256233"/>
            <a:ext cx="6107170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539BE0"/>
                </a:solidFill>
                <a:latin typeface="Montserrat Light"/>
              </a:rPr>
              <a:t>Created dataset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839739" y="3262672"/>
            <a:ext cx="10419561" cy="5486808"/>
          </a:xfrm>
          <a:custGeom>
            <a:avLst/>
            <a:gdLst/>
            <a:ahLst/>
            <a:cxnLst/>
            <a:rect r="r" b="b" t="t" l="l"/>
            <a:pathLst>
              <a:path h="5486808" w="10419561">
                <a:moveTo>
                  <a:pt x="0" y="0"/>
                </a:moveTo>
                <a:lnTo>
                  <a:pt x="10419561" y="0"/>
                </a:lnTo>
                <a:lnTo>
                  <a:pt x="10419561" y="5486808"/>
                </a:lnTo>
                <a:lnTo>
                  <a:pt x="0" y="548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262672"/>
            <a:ext cx="5395197" cy="5589269"/>
          </a:xfrm>
          <a:custGeom>
            <a:avLst/>
            <a:gdLst/>
            <a:ahLst/>
            <a:cxnLst/>
            <a:rect r="r" b="b" t="t" l="l"/>
            <a:pathLst>
              <a:path h="5589269" w="5395197">
                <a:moveTo>
                  <a:pt x="0" y="0"/>
                </a:moveTo>
                <a:lnTo>
                  <a:pt x="5395197" y="0"/>
                </a:lnTo>
                <a:lnTo>
                  <a:pt x="5395197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445820"/>
            <a:ext cx="5160369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DATA GATHERING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6434" y="4060109"/>
            <a:ext cx="7480191" cy="3003814"/>
          </a:xfrm>
          <a:custGeom>
            <a:avLst/>
            <a:gdLst/>
            <a:ahLst/>
            <a:cxnLst/>
            <a:rect r="r" b="b" t="t" l="l"/>
            <a:pathLst>
              <a:path h="3003814" w="7480191">
                <a:moveTo>
                  <a:pt x="0" y="0"/>
                </a:moveTo>
                <a:lnTo>
                  <a:pt x="7480191" y="0"/>
                </a:lnTo>
                <a:lnTo>
                  <a:pt x="7480191" y="3003814"/>
                </a:lnTo>
                <a:lnTo>
                  <a:pt x="0" y="3003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46356" y="4060109"/>
            <a:ext cx="8080292" cy="2166782"/>
          </a:xfrm>
          <a:custGeom>
            <a:avLst/>
            <a:gdLst/>
            <a:ahLst/>
            <a:cxnLst/>
            <a:rect r="r" b="b" t="t" l="l"/>
            <a:pathLst>
              <a:path h="2166782" w="8080292">
                <a:moveTo>
                  <a:pt x="0" y="0"/>
                </a:moveTo>
                <a:lnTo>
                  <a:pt x="8080292" y="0"/>
                </a:lnTo>
                <a:lnTo>
                  <a:pt x="8080292" y="2166782"/>
                </a:lnTo>
                <a:lnTo>
                  <a:pt x="0" y="2166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6356" y="6380011"/>
            <a:ext cx="8080292" cy="2234660"/>
          </a:xfrm>
          <a:custGeom>
            <a:avLst/>
            <a:gdLst/>
            <a:ahLst/>
            <a:cxnLst/>
            <a:rect r="r" b="b" t="t" l="l"/>
            <a:pathLst>
              <a:path h="2234660" w="8080292">
                <a:moveTo>
                  <a:pt x="0" y="0"/>
                </a:moveTo>
                <a:lnTo>
                  <a:pt x="8080292" y="0"/>
                </a:lnTo>
                <a:lnTo>
                  <a:pt x="8080292" y="2234660"/>
                </a:lnTo>
                <a:lnTo>
                  <a:pt x="0" y="2234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6434" y="7291755"/>
            <a:ext cx="7480191" cy="1322916"/>
          </a:xfrm>
          <a:custGeom>
            <a:avLst/>
            <a:gdLst/>
            <a:ahLst/>
            <a:cxnLst/>
            <a:rect r="r" b="b" t="t" l="l"/>
            <a:pathLst>
              <a:path h="1322916" w="7480191">
                <a:moveTo>
                  <a:pt x="0" y="0"/>
                </a:moveTo>
                <a:lnTo>
                  <a:pt x="7480191" y="0"/>
                </a:lnTo>
                <a:lnTo>
                  <a:pt x="7480191" y="1322916"/>
                </a:lnTo>
                <a:lnTo>
                  <a:pt x="0" y="132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445820"/>
            <a:ext cx="7035217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MODEL ARCHITECTURES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434" y="2914942"/>
            <a:ext cx="567067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539BE0"/>
                </a:solidFill>
                <a:latin typeface="Montserrat Light"/>
              </a:rPr>
              <a:t>Neural Network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46356" y="2914942"/>
            <a:ext cx="567067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539BE0"/>
                </a:solidFill>
                <a:latin typeface="Montserrat Light"/>
              </a:rPr>
              <a:t>Random Forest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2522" y="3643941"/>
            <a:ext cx="15566778" cy="226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5156" indent="-352578" lvl="1">
              <a:lnSpc>
                <a:spcPts val="4507"/>
              </a:lnSpc>
              <a:buFont typeface="Arial"/>
              <a:buChar char="•"/>
            </a:pPr>
            <a:r>
              <a:rPr lang="en-US" sz="3266" spc="320">
                <a:solidFill>
                  <a:srgbClr val="539BE0"/>
                </a:solidFill>
                <a:latin typeface="Montserrat Light"/>
              </a:rPr>
              <a:t>Overall, this data preprocessing part involves loading the dataset, mapping text-based labels to numerical values, extracting features and labels, and encoding the labels to prepare the data for training a machine learning model.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89402"/>
            <a:ext cx="6328547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DATA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10799" y="2818046"/>
            <a:ext cx="11248501" cy="4650908"/>
          </a:xfrm>
          <a:custGeom>
            <a:avLst/>
            <a:gdLst/>
            <a:ahLst/>
            <a:cxnLst/>
            <a:rect r="r" b="b" t="t" l="l"/>
            <a:pathLst>
              <a:path h="4650908" w="11248501">
                <a:moveTo>
                  <a:pt x="0" y="0"/>
                </a:moveTo>
                <a:lnTo>
                  <a:pt x="11248501" y="0"/>
                </a:lnTo>
                <a:lnTo>
                  <a:pt x="11248501" y="4650908"/>
                </a:lnTo>
                <a:lnTo>
                  <a:pt x="0" y="4650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7" r="0" b="-30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89402"/>
            <a:ext cx="6328547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DATA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73361"/>
            <a:ext cx="4318278" cy="226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5156" indent="-352578" lvl="1">
              <a:lnSpc>
                <a:spcPts val="4507"/>
              </a:lnSpc>
              <a:buFont typeface="Arial"/>
              <a:buChar char="•"/>
            </a:pPr>
            <a:r>
              <a:rPr lang="en-US" sz="3266" spc="320">
                <a:solidFill>
                  <a:srgbClr val="539BE0"/>
                </a:solidFill>
                <a:latin typeface="Montserrat Light"/>
              </a:rPr>
              <a:t>Mapping text-based labels to numerical values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32164" y="3030487"/>
            <a:ext cx="9915579" cy="4472034"/>
          </a:xfrm>
          <a:custGeom>
            <a:avLst/>
            <a:gdLst/>
            <a:ahLst/>
            <a:cxnLst/>
            <a:rect r="r" b="b" t="t" l="l"/>
            <a:pathLst>
              <a:path h="4472034" w="9915579">
                <a:moveTo>
                  <a:pt x="0" y="0"/>
                </a:moveTo>
                <a:lnTo>
                  <a:pt x="9915579" y="0"/>
                </a:lnTo>
                <a:lnTo>
                  <a:pt x="9915579" y="4472034"/>
                </a:lnTo>
                <a:lnTo>
                  <a:pt x="0" y="4472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89402"/>
            <a:ext cx="6328547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DATA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73361"/>
            <a:ext cx="4318278" cy="169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5156" indent="-352578" lvl="1">
              <a:lnSpc>
                <a:spcPts val="4507"/>
              </a:lnSpc>
              <a:buFont typeface="Arial"/>
              <a:buChar char="•"/>
            </a:pPr>
            <a:r>
              <a:rPr lang="en-US" sz="3266" spc="320">
                <a:solidFill>
                  <a:srgbClr val="539BE0"/>
                </a:solidFill>
                <a:latin typeface="Montserrat Light"/>
              </a:rPr>
              <a:t>Extracting features and labels.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13509" y="2605017"/>
            <a:ext cx="10845791" cy="4355336"/>
          </a:xfrm>
          <a:custGeom>
            <a:avLst/>
            <a:gdLst/>
            <a:ahLst/>
            <a:cxnLst/>
            <a:rect r="r" b="b" t="t" l="l"/>
            <a:pathLst>
              <a:path h="4355336" w="10845791">
                <a:moveTo>
                  <a:pt x="0" y="0"/>
                </a:moveTo>
                <a:lnTo>
                  <a:pt x="10845791" y="0"/>
                </a:lnTo>
                <a:lnTo>
                  <a:pt x="10845791" y="4355335"/>
                </a:lnTo>
                <a:lnTo>
                  <a:pt x="0" y="4355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45820"/>
            <a:ext cx="5160369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MODEL TRAINING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73361"/>
            <a:ext cx="4318278" cy="288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5156" indent="-352578" lvl="1">
              <a:lnSpc>
                <a:spcPts val="4507"/>
              </a:lnSpc>
              <a:buFont typeface="Arial"/>
              <a:buChar char="•"/>
            </a:pPr>
            <a:r>
              <a:rPr lang="en-US" sz="3266" spc="320">
                <a:solidFill>
                  <a:srgbClr val="539BE0"/>
                </a:solidFill>
                <a:latin typeface="Montserrat Light"/>
              </a:rPr>
              <a:t>Model training using </a:t>
            </a:r>
            <a:r>
              <a:rPr lang="en-US" sz="3266" spc="320">
                <a:solidFill>
                  <a:srgbClr val="539BE0"/>
                </a:solidFill>
                <a:latin typeface="Montserrat Light Bold"/>
              </a:rPr>
              <a:t>Feedforward Neural Network 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07691" y="2607215"/>
            <a:ext cx="8187172" cy="5072569"/>
          </a:xfrm>
          <a:custGeom>
            <a:avLst/>
            <a:gdLst/>
            <a:ahLst/>
            <a:cxnLst/>
            <a:rect r="r" b="b" t="t" l="l"/>
            <a:pathLst>
              <a:path h="5072569" w="8187172">
                <a:moveTo>
                  <a:pt x="0" y="0"/>
                </a:moveTo>
                <a:lnTo>
                  <a:pt x="8187172" y="0"/>
                </a:lnTo>
                <a:lnTo>
                  <a:pt x="8187172" y="5072570"/>
                </a:lnTo>
                <a:lnTo>
                  <a:pt x="0" y="5072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45820"/>
            <a:ext cx="5160369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MODEL TRAINING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746" y="2550065"/>
            <a:ext cx="4318278" cy="112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5156" indent="-352578" lvl="1">
              <a:lnSpc>
                <a:spcPts val="4507"/>
              </a:lnSpc>
              <a:buFont typeface="Arial"/>
              <a:buChar char="•"/>
            </a:pPr>
            <a:r>
              <a:rPr lang="en-US" sz="3266" spc="320">
                <a:solidFill>
                  <a:srgbClr val="539BE0"/>
                </a:solidFill>
                <a:latin typeface="Montserrat Light"/>
              </a:rPr>
              <a:t>Training Lost</a:t>
            </a:r>
          </a:p>
          <a:p>
            <a:pPr marL="705156" indent="-352578" lvl="1">
              <a:lnSpc>
                <a:spcPts val="4507"/>
              </a:lnSpc>
              <a:buFont typeface="Arial"/>
              <a:buChar char="•"/>
            </a:pPr>
            <a:r>
              <a:rPr lang="en-US" sz="3266" spc="320">
                <a:solidFill>
                  <a:srgbClr val="539BE0"/>
                </a:solidFill>
                <a:latin typeface="Montserrat Light"/>
              </a:rPr>
              <a:t>Validation Lost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69818" y="4592760"/>
            <a:ext cx="11372864" cy="1340423"/>
          </a:xfrm>
          <a:custGeom>
            <a:avLst/>
            <a:gdLst/>
            <a:ahLst/>
            <a:cxnLst/>
            <a:rect r="r" b="b" t="t" l="l"/>
            <a:pathLst>
              <a:path h="1340423" w="11372864">
                <a:moveTo>
                  <a:pt x="0" y="0"/>
                </a:moveTo>
                <a:lnTo>
                  <a:pt x="11372863" y="0"/>
                </a:lnTo>
                <a:lnTo>
                  <a:pt x="11372863" y="1340422"/>
                </a:lnTo>
                <a:lnTo>
                  <a:pt x="0" y="134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69818" y="6209407"/>
            <a:ext cx="11389482" cy="2172560"/>
          </a:xfrm>
          <a:custGeom>
            <a:avLst/>
            <a:gdLst/>
            <a:ahLst/>
            <a:cxnLst/>
            <a:rect r="r" b="b" t="t" l="l"/>
            <a:pathLst>
              <a:path h="2172560" w="11389482">
                <a:moveTo>
                  <a:pt x="0" y="0"/>
                </a:moveTo>
                <a:lnTo>
                  <a:pt x="11389482" y="0"/>
                </a:lnTo>
                <a:lnTo>
                  <a:pt x="11389482" y="2172560"/>
                </a:lnTo>
                <a:lnTo>
                  <a:pt x="0" y="2172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445820"/>
            <a:ext cx="8124825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IDENTIFY MOOD OF USER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9746" y="2745014"/>
            <a:ext cx="15792936" cy="55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5156" indent="-352578" lvl="1">
              <a:lnSpc>
                <a:spcPts val="4507"/>
              </a:lnSpc>
              <a:buFont typeface="Arial"/>
              <a:buChar char="•"/>
            </a:pPr>
            <a:r>
              <a:rPr lang="en-US" sz="3266" spc="320">
                <a:solidFill>
                  <a:srgbClr val="539BE0"/>
                </a:solidFill>
                <a:latin typeface="Montserrat Light"/>
              </a:rPr>
              <a:t>For testing purposes I’m getting input using consol.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9116029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2081" y="3657737"/>
            <a:ext cx="11987219" cy="4969749"/>
          </a:xfrm>
          <a:custGeom>
            <a:avLst/>
            <a:gdLst/>
            <a:ahLst/>
            <a:cxnLst/>
            <a:rect r="r" b="b" t="t" l="l"/>
            <a:pathLst>
              <a:path h="4969749" w="11987219">
                <a:moveTo>
                  <a:pt x="0" y="0"/>
                </a:moveTo>
                <a:lnTo>
                  <a:pt x="11987219" y="0"/>
                </a:lnTo>
                <a:lnTo>
                  <a:pt x="11987219" y="4969749"/>
                </a:lnTo>
                <a:lnTo>
                  <a:pt x="0" y="4969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6580" y="180351"/>
            <a:ext cx="1065767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EVIDENCE OF COMPLETION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45820"/>
            <a:ext cx="9178476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SUGGEST AN ADVISE FOR 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057" y="2446525"/>
            <a:ext cx="15792936" cy="55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5156" indent="-352578" lvl="1">
              <a:lnSpc>
                <a:spcPts val="4507"/>
              </a:lnSpc>
              <a:buFont typeface="Arial"/>
              <a:buChar char="•"/>
            </a:pPr>
            <a:r>
              <a:rPr lang="en-US" sz="3266" spc="320">
                <a:solidFill>
                  <a:srgbClr val="539BE0"/>
                </a:solidFill>
                <a:latin typeface="Montserrat Light"/>
              </a:rPr>
              <a:t>Action recommendation for user.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9474" y="3147296"/>
            <a:ext cx="6928911" cy="5563453"/>
            <a:chOff x="0" y="0"/>
            <a:chExt cx="1824898" cy="14652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4898" cy="1465272"/>
            </a:xfrm>
            <a:custGeom>
              <a:avLst/>
              <a:gdLst/>
              <a:ahLst/>
              <a:cxnLst/>
              <a:rect r="r" b="b" t="t" l="l"/>
              <a:pathLst>
                <a:path h="1465272" w="1824898">
                  <a:moveTo>
                    <a:pt x="22347" y="0"/>
                  </a:moveTo>
                  <a:lnTo>
                    <a:pt x="1802552" y="0"/>
                  </a:lnTo>
                  <a:cubicBezTo>
                    <a:pt x="1814893" y="0"/>
                    <a:pt x="1824898" y="10005"/>
                    <a:pt x="1824898" y="22347"/>
                  </a:cubicBezTo>
                  <a:lnTo>
                    <a:pt x="1824898" y="1442925"/>
                  </a:lnTo>
                  <a:cubicBezTo>
                    <a:pt x="1824898" y="1455267"/>
                    <a:pt x="1814893" y="1465272"/>
                    <a:pt x="1802552" y="1465272"/>
                  </a:cubicBezTo>
                  <a:lnTo>
                    <a:pt x="22347" y="1465272"/>
                  </a:lnTo>
                  <a:cubicBezTo>
                    <a:pt x="10005" y="1465272"/>
                    <a:pt x="0" y="1455267"/>
                    <a:pt x="0" y="1442925"/>
                  </a:cubicBezTo>
                  <a:lnTo>
                    <a:pt x="0" y="22347"/>
                  </a:lnTo>
                  <a:cubicBezTo>
                    <a:pt x="0" y="10005"/>
                    <a:pt x="10005" y="0"/>
                    <a:pt x="2234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824898" cy="1484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25" y="9116029"/>
            <a:ext cx="18288000" cy="1193274"/>
            <a:chOff x="0" y="0"/>
            <a:chExt cx="4816593" cy="314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821961" y="3154172"/>
            <a:ext cx="6928911" cy="5563453"/>
            <a:chOff x="0" y="0"/>
            <a:chExt cx="1824898" cy="14652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24898" cy="1465272"/>
            </a:xfrm>
            <a:custGeom>
              <a:avLst/>
              <a:gdLst/>
              <a:ahLst/>
              <a:cxnLst/>
              <a:rect r="r" b="b" t="t" l="l"/>
              <a:pathLst>
                <a:path h="1465272" w="1824898">
                  <a:moveTo>
                    <a:pt x="22347" y="0"/>
                  </a:moveTo>
                  <a:lnTo>
                    <a:pt x="1802552" y="0"/>
                  </a:lnTo>
                  <a:cubicBezTo>
                    <a:pt x="1814893" y="0"/>
                    <a:pt x="1824898" y="10005"/>
                    <a:pt x="1824898" y="22347"/>
                  </a:cubicBezTo>
                  <a:lnTo>
                    <a:pt x="1824898" y="1442925"/>
                  </a:lnTo>
                  <a:cubicBezTo>
                    <a:pt x="1824898" y="1455267"/>
                    <a:pt x="1814893" y="1465272"/>
                    <a:pt x="1802552" y="1465272"/>
                  </a:cubicBezTo>
                  <a:lnTo>
                    <a:pt x="22347" y="1465272"/>
                  </a:lnTo>
                  <a:cubicBezTo>
                    <a:pt x="10005" y="1465272"/>
                    <a:pt x="0" y="1455267"/>
                    <a:pt x="0" y="1442925"/>
                  </a:cubicBezTo>
                  <a:lnTo>
                    <a:pt x="0" y="22347"/>
                  </a:lnTo>
                  <a:cubicBezTo>
                    <a:pt x="0" y="10005"/>
                    <a:pt x="10005" y="0"/>
                    <a:pt x="2234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824898" cy="1484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701478" y="933450"/>
            <a:ext cx="8904094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COMPLETION AND FUTURE WORKS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52655" y="3500054"/>
            <a:ext cx="2745392" cy="45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82"/>
              </a:lnSpc>
              <a:spcBef>
                <a:spcPct val="0"/>
              </a:spcBef>
            </a:pPr>
            <a:r>
              <a:rPr lang="en-US" sz="2668" spc="261">
                <a:solidFill>
                  <a:srgbClr val="000000"/>
                </a:solidFill>
                <a:latin typeface="Montserrat Classic Bold"/>
              </a:rPr>
              <a:t>Completion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3067" y="4287151"/>
            <a:ext cx="5941725" cy="360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3562" indent="-251781" lvl="1">
              <a:lnSpc>
                <a:spcPts val="3218"/>
              </a:lnSpc>
              <a:buFont typeface="Arial"/>
              <a:buChar char="•"/>
            </a:pPr>
            <a:r>
              <a:rPr lang="en-US" sz="2332" spc="228">
                <a:solidFill>
                  <a:srgbClr val="000000"/>
                </a:solidFill>
                <a:latin typeface="Montserrat Light"/>
              </a:rPr>
              <a:t>Getting input from image processing and voice recognition models outputs</a:t>
            </a:r>
            <a:r>
              <a:rPr lang="en-US" sz="2332" spc="228">
                <a:solidFill>
                  <a:srgbClr val="000000"/>
                </a:solidFill>
                <a:latin typeface="Montserrat Light Bold"/>
              </a:rPr>
              <a:t>(</a:t>
            </a:r>
            <a:r>
              <a:rPr lang="en-US" sz="2332" spc="228">
                <a:solidFill>
                  <a:srgbClr val="000000"/>
                </a:solidFill>
                <a:latin typeface="Montserrat Light"/>
              </a:rPr>
              <a:t>until them full complete their models input get using keyboard</a:t>
            </a:r>
            <a:r>
              <a:rPr lang="en-US" sz="2332" spc="228">
                <a:solidFill>
                  <a:srgbClr val="000000"/>
                </a:solidFill>
                <a:latin typeface="Montserrat Light Bold"/>
              </a:rPr>
              <a:t>)</a:t>
            </a:r>
            <a:r>
              <a:rPr lang="en-US" sz="2332" spc="228">
                <a:solidFill>
                  <a:srgbClr val="000000"/>
                </a:solidFill>
                <a:latin typeface="Montserrat Light"/>
              </a:rPr>
              <a:t> </a:t>
            </a:r>
          </a:p>
          <a:p>
            <a:pPr marL="503562" indent="-251781" lvl="1">
              <a:lnSpc>
                <a:spcPts val="3218"/>
              </a:lnSpc>
              <a:buFont typeface="Arial"/>
              <a:buChar char="•"/>
            </a:pPr>
            <a:r>
              <a:rPr lang="en-US" sz="2332" spc="228">
                <a:solidFill>
                  <a:srgbClr val="000000"/>
                </a:solidFill>
                <a:latin typeface="Montserrat Light"/>
              </a:rPr>
              <a:t>I</a:t>
            </a:r>
            <a:r>
              <a:rPr lang="en-US" sz="2332" spc="228">
                <a:solidFill>
                  <a:srgbClr val="000000"/>
                </a:solidFill>
                <a:latin typeface="Montserrat Light"/>
              </a:rPr>
              <a:t>dentify users emotion mood state.</a:t>
            </a:r>
          </a:p>
          <a:p>
            <a:pPr marL="503562" indent="-251781" lvl="1">
              <a:lnSpc>
                <a:spcPts val="3218"/>
              </a:lnSpc>
              <a:buFont typeface="Arial"/>
              <a:buChar char="•"/>
            </a:pPr>
            <a:r>
              <a:rPr lang="en-US" sz="2332" spc="228">
                <a:solidFill>
                  <a:srgbClr val="000000"/>
                </a:solidFill>
                <a:latin typeface="Montserrat Light"/>
              </a:rPr>
              <a:t>G</a:t>
            </a:r>
            <a:r>
              <a:rPr lang="en-US" sz="2332" spc="228">
                <a:solidFill>
                  <a:srgbClr val="000000"/>
                </a:solidFill>
                <a:latin typeface="Montserrat Light"/>
              </a:rPr>
              <a:t>iving advise for users.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01496" y="3500054"/>
            <a:ext cx="4977148" cy="45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82"/>
              </a:lnSpc>
              <a:spcBef>
                <a:spcPct val="0"/>
              </a:spcBef>
            </a:pPr>
            <a:r>
              <a:rPr lang="en-US" sz="2668" spc="261">
                <a:solidFill>
                  <a:srgbClr val="000000"/>
                </a:solidFill>
                <a:latin typeface="Montserrat Classic Bold"/>
              </a:rPr>
              <a:t>Future Implementation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1652" y="4707214"/>
            <a:ext cx="5586992" cy="304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6225" indent="-273112" lvl="1">
              <a:lnSpc>
                <a:spcPts val="3491"/>
              </a:lnSpc>
              <a:buFont typeface="Arial"/>
              <a:buChar char="•"/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Finalize and testing the analyze model after image and voice recognition models complete.</a:t>
            </a:r>
          </a:p>
          <a:p>
            <a:pPr marL="546225" indent="-273112" lvl="1">
              <a:lnSpc>
                <a:spcPts val="3491"/>
              </a:lnSpc>
              <a:buFont typeface="Arial"/>
              <a:buChar char="•"/>
            </a:pPr>
            <a:r>
              <a:rPr lang="en-US" sz="2529" spc="247">
                <a:solidFill>
                  <a:srgbClr val="000000"/>
                </a:solidFill>
                <a:latin typeface="Montserrat Light"/>
              </a:rPr>
              <a:t>display result and game level suggestions in mobile application.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28224" y="7405975"/>
            <a:ext cx="13658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55%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91697" y="7405975"/>
            <a:ext cx="13794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45%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3218" y="0"/>
            <a:ext cx="20443075" cy="10287000"/>
          </a:xfrm>
          <a:custGeom>
            <a:avLst/>
            <a:gdLst/>
            <a:ahLst/>
            <a:cxnLst/>
            <a:rect r="r" b="b" t="t" l="l"/>
            <a:pathLst>
              <a:path h="10287000" w="20443075">
                <a:moveTo>
                  <a:pt x="0" y="0"/>
                </a:moveTo>
                <a:lnTo>
                  <a:pt x="20443075" y="0"/>
                </a:lnTo>
                <a:lnTo>
                  <a:pt x="204430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837" y="128931"/>
            <a:ext cx="15591759" cy="9129369"/>
            <a:chOff x="0" y="0"/>
            <a:chExt cx="4106471" cy="24044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404443"/>
            </a:xfrm>
            <a:custGeom>
              <a:avLst/>
              <a:gdLst/>
              <a:ahLst/>
              <a:cxnLst/>
              <a:rect r="r" b="b" t="t" l="l"/>
              <a:pathLst>
                <a:path h="2404443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392029"/>
                  </a:lnTo>
                  <a:cubicBezTo>
                    <a:pt x="4106471" y="2395322"/>
                    <a:pt x="4105164" y="2398479"/>
                    <a:pt x="4102836" y="2400807"/>
                  </a:cubicBezTo>
                  <a:cubicBezTo>
                    <a:pt x="4100507" y="2403135"/>
                    <a:pt x="4097350" y="2404443"/>
                    <a:pt x="4094058" y="2404443"/>
                  </a:cubicBezTo>
                  <a:lnTo>
                    <a:pt x="12413" y="2404443"/>
                  </a:lnTo>
                  <a:cubicBezTo>
                    <a:pt x="9121" y="2404443"/>
                    <a:pt x="5964" y="2403135"/>
                    <a:pt x="3636" y="2400807"/>
                  </a:cubicBezTo>
                  <a:cubicBezTo>
                    <a:pt x="1308" y="2398479"/>
                    <a:pt x="0" y="2395322"/>
                    <a:pt x="0" y="2392029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423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08226" y="2393864"/>
            <a:ext cx="3086100" cy="5876612"/>
            <a:chOff x="0" y="0"/>
            <a:chExt cx="812800" cy="15477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547750"/>
            </a:xfrm>
            <a:custGeom>
              <a:avLst/>
              <a:gdLst/>
              <a:ahLst/>
              <a:cxnLst/>
              <a:rect r="r" b="b" t="t" l="l"/>
              <a:pathLst>
                <a:path h="1547750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497577"/>
                  </a:lnTo>
                  <a:cubicBezTo>
                    <a:pt x="812800" y="1510884"/>
                    <a:pt x="807514" y="1523645"/>
                    <a:pt x="798105" y="1533054"/>
                  </a:cubicBezTo>
                  <a:cubicBezTo>
                    <a:pt x="788695" y="1542464"/>
                    <a:pt x="775934" y="1547750"/>
                    <a:pt x="762627" y="1547750"/>
                  </a:cubicBezTo>
                  <a:lnTo>
                    <a:pt x="50173" y="1547750"/>
                  </a:lnTo>
                  <a:cubicBezTo>
                    <a:pt x="36866" y="1547750"/>
                    <a:pt x="24105" y="1542464"/>
                    <a:pt x="14695" y="1533054"/>
                  </a:cubicBezTo>
                  <a:cubicBezTo>
                    <a:pt x="5286" y="1523645"/>
                    <a:pt x="0" y="1510884"/>
                    <a:pt x="0" y="149757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5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08226" y="4027361"/>
            <a:ext cx="3086100" cy="856259"/>
            <a:chOff x="0" y="0"/>
            <a:chExt cx="812800" cy="2255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225517"/>
            </a:xfrm>
            <a:custGeom>
              <a:avLst/>
              <a:gdLst/>
              <a:ahLst/>
              <a:cxnLst/>
              <a:rect r="r" b="b" t="t" l="l"/>
              <a:pathLst>
                <a:path h="2255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24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Functional Requirements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000641" y="159017"/>
            <a:ext cx="12601044" cy="164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SYSTEM AND SOFTWARE SPECIFICATION REQUREMENTS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0224" y="5203404"/>
            <a:ext cx="2722103" cy="256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The system should identify the users mood state for further steps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T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he advise for the user should be shown</a:t>
            </a:r>
          </a:p>
          <a:p>
            <a:pPr marL="326102" indent="-163051" lvl="1">
              <a:lnSpc>
                <a:spcPts val="2084"/>
              </a:lnSpc>
              <a:spcBef>
                <a:spcPct val="0"/>
              </a:spcBef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W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hat level of game should suggest for the user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490339" y="2696629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29164" y="2696629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52833" y="2713866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342076" y="2393864"/>
            <a:ext cx="3086100" cy="5876612"/>
            <a:chOff x="0" y="0"/>
            <a:chExt cx="812800" cy="15477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547750"/>
            </a:xfrm>
            <a:custGeom>
              <a:avLst/>
              <a:gdLst/>
              <a:ahLst/>
              <a:cxnLst/>
              <a:rect r="r" b="b" t="t" l="l"/>
              <a:pathLst>
                <a:path h="1547750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497577"/>
                  </a:lnTo>
                  <a:cubicBezTo>
                    <a:pt x="812800" y="1510884"/>
                    <a:pt x="807514" y="1523645"/>
                    <a:pt x="798105" y="1533054"/>
                  </a:cubicBezTo>
                  <a:cubicBezTo>
                    <a:pt x="788695" y="1542464"/>
                    <a:pt x="775934" y="1547750"/>
                    <a:pt x="762627" y="1547750"/>
                  </a:cubicBezTo>
                  <a:lnTo>
                    <a:pt x="50173" y="1547750"/>
                  </a:lnTo>
                  <a:cubicBezTo>
                    <a:pt x="36866" y="1547750"/>
                    <a:pt x="24105" y="1542464"/>
                    <a:pt x="14695" y="1533054"/>
                  </a:cubicBezTo>
                  <a:cubicBezTo>
                    <a:pt x="5286" y="1523645"/>
                    <a:pt x="0" y="1510884"/>
                    <a:pt x="0" y="149757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812800" cy="15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42076" y="4027361"/>
            <a:ext cx="3086100" cy="856259"/>
            <a:chOff x="0" y="0"/>
            <a:chExt cx="812800" cy="2255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25517"/>
            </a:xfrm>
            <a:custGeom>
              <a:avLst/>
              <a:gdLst/>
              <a:ahLst/>
              <a:cxnLst/>
              <a:rect r="r" b="b" t="t" l="l"/>
              <a:pathLst>
                <a:path h="2255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24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Non-functional Requirements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524074" y="4946229"/>
            <a:ext cx="2722103" cy="308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Calming and attractive user-friendly interface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The application should properly work for cross platform.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A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pplication should provide fast result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H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igher  accuracy of results</a:t>
            </a:r>
          </a:p>
          <a:p>
            <a:pPr marL="326102" indent="-163051" lvl="1">
              <a:lnSpc>
                <a:spcPts val="2084"/>
              </a:lnSpc>
              <a:spcBef>
                <a:spcPct val="0"/>
              </a:spcBef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R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esult should be more efficient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468153" y="2393864"/>
            <a:ext cx="3086100" cy="5876612"/>
            <a:chOff x="0" y="0"/>
            <a:chExt cx="812800" cy="15477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547750"/>
            </a:xfrm>
            <a:custGeom>
              <a:avLst/>
              <a:gdLst/>
              <a:ahLst/>
              <a:cxnLst/>
              <a:rect r="r" b="b" t="t" l="l"/>
              <a:pathLst>
                <a:path h="1547750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497577"/>
                  </a:lnTo>
                  <a:cubicBezTo>
                    <a:pt x="812800" y="1510884"/>
                    <a:pt x="807514" y="1523645"/>
                    <a:pt x="798105" y="1533054"/>
                  </a:cubicBezTo>
                  <a:cubicBezTo>
                    <a:pt x="788695" y="1542464"/>
                    <a:pt x="775934" y="1547750"/>
                    <a:pt x="762627" y="1547750"/>
                  </a:cubicBezTo>
                  <a:lnTo>
                    <a:pt x="50173" y="1547750"/>
                  </a:lnTo>
                  <a:cubicBezTo>
                    <a:pt x="36866" y="1547750"/>
                    <a:pt x="24105" y="1542464"/>
                    <a:pt x="14695" y="1533054"/>
                  </a:cubicBezTo>
                  <a:cubicBezTo>
                    <a:pt x="5286" y="1523645"/>
                    <a:pt x="0" y="1510884"/>
                    <a:pt x="0" y="149757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15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468153" y="4027361"/>
            <a:ext cx="3086100" cy="856259"/>
            <a:chOff x="0" y="0"/>
            <a:chExt cx="812800" cy="2255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25517"/>
            </a:xfrm>
            <a:custGeom>
              <a:avLst/>
              <a:gdLst/>
              <a:ahLst/>
              <a:cxnLst/>
              <a:rect r="r" b="b" t="t" l="l"/>
              <a:pathLst>
                <a:path h="2255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24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System Requirement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650151" y="5203404"/>
            <a:ext cx="2722103" cy="1279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Tensorflow &amp; keras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Flask server to run the models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G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oogle colab</a:t>
            </a:r>
          </a:p>
          <a:p>
            <a:pPr marL="326102" indent="-163051" lvl="1">
              <a:lnSpc>
                <a:spcPts val="2084"/>
              </a:lnSpc>
              <a:spcBef>
                <a:spcPct val="0"/>
              </a:spcBef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Visual studio code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525" y="9116029"/>
            <a:ext cx="18288000" cy="1193274"/>
            <a:chOff x="0" y="0"/>
            <a:chExt cx="4816593" cy="31427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28931"/>
            <a:ext cx="15591759" cy="9129369"/>
            <a:chOff x="0" y="0"/>
            <a:chExt cx="4106471" cy="24044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404443"/>
            </a:xfrm>
            <a:custGeom>
              <a:avLst/>
              <a:gdLst/>
              <a:ahLst/>
              <a:cxnLst/>
              <a:rect r="r" b="b" t="t" l="l"/>
              <a:pathLst>
                <a:path h="2404443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392029"/>
                  </a:lnTo>
                  <a:cubicBezTo>
                    <a:pt x="4106471" y="2395322"/>
                    <a:pt x="4105164" y="2398479"/>
                    <a:pt x="4102836" y="2400807"/>
                  </a:cubicBezTo>
                  <a:cubicBezTo>
                    <a:pt x="4100507" y="2403135"/>
                    <a:pt x="4097350" y="2404443"/>
                    <a:pt x="4094058" y="2404443"/>
                  </a:cubicBezTo>
                  <a:lnTo>
                    <a:pt x="12413" y="2404443"/>
                  </a:lnTo>
                  <a:cubicBezTo>
                    <a:pt x="9121" y="2404443"/>
                    <a:pt x="5964" y="2403135"/>
                    <a:pt x="3636" y="2400807"/>
                  </a:cubicBezTo>
                  <a:cubicBezTo>
                    <a:pt x="1308" y="2398479"/>
                    <a:pt x="0" y="2395322"/>
                    <a:pt x="0" y="2392029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423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08226" y="2393864"/>
            <a:ext cx="3086100" cy="5876612"/>
            <a:chOff x="0" y="0"/>
            <a:chExt cx="812800" cy="15477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547750"/>
            </a:xfrm>
            <a:custGeom>
              <a:avLst/>
              <a:gdLst/>
              <a:ahLst/>
              <a:cxnLst/>
              <a:rect r="r" b="b" t="t" l="l"/>
              <a:pathLst>
                <a:path h="1547750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497577"/>
                  </a:lnTo>
                  <a:cubicBezTo>
                    <a:pt x="812800" y="1510884"/>
                    <a:pt x="807514" y="1523645"/>
                    <a:pt x="798105" y="1533054"/>
                  </a:cubicBezTo>
                  <a:cubicBezTo>
                    <a:pt x="788695" y="1542464"/>
                    <a:pt x="775934" y="1547750"/>
                    <a:pt x="762627" y="1547750"/>
                  </a:cubicBezTo>
                  <a:lnTo>
                    <a:pt x="50173" y="1547750"/>
                  </a:lnTo>
                  <a:cubicBezTo>
                    <a:pt x="36866" y="1547750"/>
                    <a:pt x="24105" y="1542464"/>
                    <a:pt x="14695" y="1533054"/>
                  </a:cubicBezTo>
                  <a:cubicBezTo>
                    <a:pt x="5286" y="1523645"/>
                    <a:pt x="0" y="1510884"/>
                    <a:pt x="0" y="149757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5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08226" y="4027361"/>
            <a:ext cx="3086100" cy="666254"/>
            <a:chOff x="0" y="0"/>
            <a:chExt cx="812800" cy="175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75474"/>
            </a:xfrm>
            <a:custGeom>
              <a:avLst/>
              <a:gdLst/>
              <a:ahLst/>
              <a:cxnLst/>
              <a:rect r="r" b="b" t="t" l="l"/>
              <a:pathLst>
                <a:path h="1754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75474"/>
                  </a:lnTo>
                  <a:lnTo>
                    <a:pt x="0" y="1754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194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Technologies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979391" y="559248"/>
            <a:ext cx="12601044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TECHNOLOGIES AND TECHNIQUES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90224" y="5203404"/>
            <a:ext cx="2732651" cy="154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7366" indent="-163683" lvl="1">
              <a:lnSpc>
                <a:spcPts val="2092"/>
              </a:lnSpc>
              <a:buFont typeface="Arial"/>
              <a:buChar char="•"/>
            </a:pPr>
            <a:r>
              <a:rPr lang="en-US" sz="1516" spc="148">
                <a:solidFill>
                  <a:srgbClr val="231F20"/>
                </a:solidFill>
                <a:latin typeface="Montserrat Light"/>
              </a:rPr>
              <a:t>React Native</a:t>
            </a:r>
          </a:p>
          <a:p>
            <a:pPr marL="327366" indent="-163683" lvl="1">
              <a:lnSpc>
                <a:spcPts val="2092"/>
              </a:lnSpc>
              <a:buFont typeface="Arial"/>
              <a:buChar char="•"/>
            </a:pPr>
            <a:r>
              <a:rPr lang="en-US" sz="1516" spc="148">
                <a:solidFill>
                  <a:srgbClr val="231F20"/>
                </a:solidFill>
                <a:latin typeface="Montserrat Light"/>
              </a:rPr>
              <a:t>Python</a:t>
            </a:r>
          </a:p>
          <a:p>
            <a:pPr marL="327366" indent="-163683" lvl="1">
              <a:lnSpc>
                <a:spcPts val="2092"/>
              </a:lnSpc>
              <a:buFont typeface="Arial"/>
              <a:buChar char="•"/>
            </a:pPr>
            <a:r>
              <a:rPr lang="en-US" sz="1516" spc="148">
                <a:solidFill>
                  <a:srgbClr val="231F20"/>
                </a:solidFill>
                <a:latin typeface="Montserrat Light"/>
              </a:rPr>
              <a:t>F</a:t>
            </a:r>
            <a:r>
              <a:rPr lang="en-US" sz="1516" spc="148">
                <a:solidFill>
                  <a:srgbClr val="231F20"/>
                </a:solidFill>
                <a:latin typeface="Montserrat Light"/>
              </a:rPr>
              <a:t>lask server</a:t>
            </a:r>
          </a:p>
          <a:p>
            <a:pPr marL="327366" indent="-163683" lvl="1">
              <a:lnSpc>
                <a:spcPts val="2092"/>
              </a:lnSpc>
              <a:buFont typeface="Arial"/>
              <a:buChar char="•"/>
            </a:pPr>
            <a:r>
              <a:rPr lang="en-US" sz="1516" spc="148">
                <a:solidFill>
                  <a:srgbClr val="231F20"/>
                </a:solidFill>
                <a:latin typeface="Montserrat Light"/>
              </a:rPr>
              <a:t>VS code</a:t>
            </a:r>
          </a:p>
          <a:p>
            <a:pPr marL="327366" indent="-163683" lvl="1">
              <a:lnSpc>
                <a:spcPts val="2092"/>
              </a:lnSpc>
              <a:buFont typeface="Arial"/>
              <a:buChar char="•"/>
            </a:pPr>
            <a:r>
              <a:rPr lang="en-US" sz="1516" spc="148">
                <a:solidFill>
                  <a:srgbClr val="231F20"/>
                </a:solidFill>
                <a:latin typeface="Montserrat Light"/>
              </a:rPr>
              <a:t>T</a:t>
            </a:r>
            <a:r>
              <a:rPr lang="en-US" sz="1516" spc="148">
                <a:solidFill>
                  <a:srgbClr val="231F20"/>
                </a:solidFill>
                <a:latin typeface="Montserrat Light"/>
              </a:rPr>
              <a:t>ensor flow</a:t>
            </a:r>
          </a:p>
          <a:p>
            <a:pPr marL="327366" indent="-163683" lvl="1">
              <a:lnSpc>
                <a:spcPts val="2092"/>
              </a:lnSpc>
              <a:spcBef>
                <a:spcPct val="0"/>
              </a:spcBef>
              <a:buFont typeface="Arial"/>
              <a:buChar char="•"/>
            </a:pPr>
            <a:r>
              <a:rPr lang="en-US" sz="1516" spc="148">
                <a:solidFill>
                  <a:srgbClr val="231F20"/>
                </a:solidFill>
                <a:latin typeface="Montserrat Light"/>
              </a:rPr>
              <a:t>K</a:t>
            </a:r>
            <a:r>
              <a:rPr lang="en-US" sz="1516" spc="148">
                <a:solidFill>
                  <a:srgbClr val="231F20"/>
                </a:solidFill>
                <a:latin typeface="Montserrat Light"/>
              </a:rPr>
              <a:t>eras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490339" y="2696629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29164" y="2696629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52833" y="2713866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342076" y="2393864"/>
            <a:ext cx="3086100" cy="5876612"/>
            <a:chOff x="0" y="0"/>
            <a:chExt cx="812800" cy="15477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547750"/>
            </a:xfrm>
            <a:custGeom>
              <a:avLst/>
              <a:gdLst/>
              <a:ahLst/>
              <a:cxnLst/>
              <a:rect r="r" b="b" t="t" l="l"/>
              <a:pathLst>
                <a:path h="1547750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497577"/>
                  </a:lnTo>
                  <a:cubicBezTo>
                    <a:pt x="812800" y="1510884"/>
                    <a:pt x="807514" y="1523645"/>
                    <a:pt x="798105" y="1533054"/>
                  </a:cubicBezTo>
                  <a:cubicBezTo>
                    <a:pt x="788695" y="1542464"/>
                    <a:pt x="775934" y="1547750"/>
                    <a:pt x="762627" y="1547750"/>
                  </a:cubicBezTo>
                  <a:lnTo>
                    <a:pt x="50173" y="1547750"/>
                  </a:lnTo>
                  <a:cubicBezTo>
                    <a:pt x="36866" y="1547750"/>
                    <a:pt x="24105" y="1542464"/>
                    <a:pt x="14695" y="1533054"/>
                  </a:cubicBezTo>
                  <a:cubicBezTo>
                    <a:pt x="5286" y="1523645"/>
                    <a:pt x="0" y="1510884"/>
                    <a:pt x="0" y="149757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812800" cy="15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42076" y="4027361"/>
            <a:ext cx="3086100" cy="666254"/>
            <a:chOff x="0" y="0"/>
            <a:chExt cx="812800" cy="1754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75474"/>
            </a:xfrm>
            <a:custGeom>
              <a:avLst/>
              <a:gdLst/>
              <a:ahLst/>
              <a:cxnLst/>
              <a:rect r="r" b="b" t="t" l="l"/>
              <a:pathLst>
                <a:path h="17547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75474"/>
                  </a:lnTo>
                  <a:lnTo>
                    <a:pt x="0" y="1754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194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Algorithms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524074" y="4946229"/>
            <a:ext cx="2722103" cy="50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6102" indent="-163051" lvl="1">
              <a:lnSpc>
                <a:spcPts val="2084"/>
              </a:lnSpc>
              <a:spcBef>
                <a:spcPct val="0"/>
              </a:spcBef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Feedforward Neural Network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468153" y="2393864"/>
            <a:ext cx="3086100" cy="5876612"/>
            <a:chOff x="0" y="0"/>
            <a:chExt cx="812800" cy="15477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547750"/>
            </a:xfrm>
            <a:custGeom>
              <a:avLst/>
              <a:gdLst/>
              <a:ahLst/>
              <a:cxnLst/>
              <a:rect r="r" b="b" t="t" l="l"/>
              <a:pathLst>
                <a:path h="1547750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497577"/>
                  </a:lnTo>
                  <a:cubicBezTo>
                    <a:pt x="812800" y="1510884"/>
                    <a:pt x="807514" y="1523645"/>
                    <a:pt x="798105" y="1533054"/>
                  </a:cubicBezTo>
                  <a:cubicBezTo>
                    <a:pt x="788695" y="1542464"/>
                    <a:pt x="775934" y="1547750"/>
                    <a:pt x="762627" y="1547750"/>
                  </a:cubicBezTo>
                  <a:lnTo>
                    <a:pt x="50173" y="1547750"/>
                  </a:lnTo>
                  <a:cubicBezTo>
                    <a:pt x="36866" y="1547750"/>
                    <a:pt x="24105" y="1542464"/>
                    <a:pt x="14695" y="1533054"/>
                  </a:cubicBezTo>
                  <a:cubicBezTo>
                    <a:pt x="5286" y="1523645"/>
                    <a:pt x="0" y="1510884"/>
                    <a:pt x="0" y="149757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1566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468153" y="4027361"/>
            <a:ext cx="3086100" cy="856259"/>
            <a:chOff x="0" y="0"/>
            <a:chExt cx="812800" cy="2255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25517"/>
            </a:xfrm>
            <a:custGeom>
              <a:avLst/>
              <a:gdLst/>
              <a:ahLst/>
              <a:cxnLst/>
              <a:rect r="r" b="b" t="t" l="l"/>
              <a:pathLst>
                <a:path h="22551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5517"/>
                  </a:lnTo>
                  <a:lnTo>
                    <a:pt x="0" y="2255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244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Techniques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650151" y="5203404"/>
            <a:ext cx="2722103" cy="76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ReLU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Adam Optimizer</a:t>
            </a:r>
          </a:p>
          <a:p>
            <a:pPr marL="326102" indent="-163051" lvl="1">
              <a:lnSpc>
                <a:spcPts val="2084"/>
              </a:lnSpc>
              <a:spcBef>
                <a:spcPct val="0"/>
              </a:spcBef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EarlyStopping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525" y="9116029"/>
            <a:ext cx="18288000" cy="1193274"/>
            <a:chOff x="0" y="0"/>
            <a:chExt cx="4816593" cy="31427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9178476" cy="62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8"/>
              </a:lnSpc>
              <a:spcBef>
                <a:spcPct val="0"/>
              </a:spcBef>
            </a:pPr>
            <a:r>
              <a:rPr lang="en-US" sz="3658" spc="128">
                <a:solidFill>
                  <a:srgbClr val="010101"/>
                </a:solidFill>
                <a:latin typeface="Archivo Black"/>
              </a:rPr>
              <a:t>REFFERENCES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525" y="9116029"/>
            <a:ext cx="18288000" cy="1193274"/>
            <a:chOff x="0" y="0"/>
            <a:chExt cx="4816593" cy="314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2522" y="1854626"/>
            <a:ext cx="15566778" cy="351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5"/>
              </a:lnSpc>
            </a:pPr>
            <a:r>
              <a:rPr lang="en-US" sz="2866" spc="280">
                <a:solidFill>
                  <a:srgbClr val="000000"/>
                </a:solidFill>
                <a:latin typeface="Montserrat Light Bold"/>
              </a:rPr>
              <a:t>[1]</a:t>
            </a:r>
            <a:r>
              <a:rPr lang="en-US" sz="2866" spc="280" u="sng">
                <a:solidFill>
                  <a:srgbClr val="000000"/>
                </a:solidFill>
                <a:latin typeface="Montserrat Light"/>
                <a:hlinkClick r:id="rId3" tooltip="https://pubmed.ncbi.nlm.nih.gov/?term=Rhoades%20GK%5BAuthor%5D"/>
              </a:rPr>
              <a:t>Galena K. Rhoades</a:t>
            </a:r>
            <a:r>
              <a:rPr lang="en-US" sz="2866" spc="280">
                <a:solidFill>
                  <a:srgbClr val="000000"/>
                </a:solidFill>
                <a:latin typeface="Montserrat Light"/>
              </a:rPr>
              <a:t>,* </a:t>
            </a:r>
            <a:r>
              <a:rPr lang="en-US" sz="2866" spc="280" u="sng">
                <a:solidFill>
                  <a:srgbClr val="000000"/>
                </a:solidFill>
                <a:latin typeface="Montserrat Light"/>
                <a:hlinkClick r:id="rId4" tooltip="https://pubmed.ncbi.nlm.nih.gov/?term=Kamp%20Dush%20CM%5BAuthor%5D"/>
              </a:rPr>
              <a:t>Claire M. Kamp Dush</a:t>
            </a:r>
            <a:r>
              <a:rPr lang="en-US" sz="2866" spc="280">
                <a:solidFill>
                  <a:srgbClr val="000000"/>
                </a:solidFill>
                <a:latin typeface="Montserrat Light"/>
              </a:rPr>
              <a:t>, </a:t>
            </a:r>
            <a:r>
              <a:rPr lang="en-US" sz="2866" spc="280" u="sng">
                <a:solidFill>
                  <a:srgbClr val="000000"/>
                </a:solidFill>
                <a:latin typeface="Montserrat Light"/>
                <a:hlinkClick r:id="rId5" tooltip="https://pubmed.ncbi.nlm.nih.gov/?term=Atkins%20DC%5BAuthor%5D"/>
              </a:rPr>
              <a:t>David C. Atkins</a:t>
            </a:r>
            <a:r>
              <a:rPr lang="en-US" sz="2866" spc="280">
                <a:solidFill>
                  <a:srgbClr val="000000"/>
                </a:solidFill>
                <a:latin typeface="Montserrat Light"/>
              </a:rPr>
              <a:t>, </a:t>
            </a:r>
            <a:r>
              <a:rPr lang="en-US" sz="2866" spc="280" u="sng">
                <a:solidFill>
                  <a:srgbClr val="000000"/>
                </a:solidFill>
                <a:latin typeface="Montserrat Light"/>
                <a:hlinkClick r:id="rId6" tooltip="https://pubmed.ncbi.nlm.nih.gov/?term=Stanley%20SM%5BAuthor%5D"/>
              </a:rPr>
              <a:t>Scott M. Stanley</a:t>
            </a:r>
            <a:r>
              <a:rPr lang="en-US" sz="2866" spc="280">
                <a:solidFill>
                  <a:srgbClr val="000000"/>
                </a:solidFill>
                <a:latin typeface="Montserrat Light"/>
              </a:rPr>
              <a:t>, and </a:t>
            </a:r>
            <a:r>
              <a:rPr lang="en-US" sz="2866" spc="280" u="sng">
                <a:solidFill>
                  <a:srgbClr val="000000"/>
                </a:solidFill>
                <a:latin typeface="Montserrat Light"/>
                <a:hlinkClick r:id="rId7" tooltip="https://pubmed.ncbi.nlm.nih.gov/?term=Markman%20HJ%5BAuthor%5D"/>
              </a:rPr>
              <a:t>Howard J. Markman</a:t>
            </a:r>
          </a:p>
          <a:p>
            <a:pPr>
              <a:lnSpc>
                <a:spcPts val="3955"/>
              </a:lnSpc>
            </a:pPr>
            <a:r>
              <a:rPr lang="en-US" sz="2866" spc="280">
                <a:solidFill>
                  <a:srgbClr val="000000"/>
                </a:solidFill>
                <a:latin typeface="Montserrat Light Bold"/>
              </a:rPr>
              <a:t>“Breaking Up is Hard to do: The Impact of Unmarried Relationship Dissolution on Mental Health and Life Satisfaction”</a:t>
            </a:r>
            <a:r>
              <a:rPr lang="en-US" sz="2866" spc="280">
                <a:solidFill>
                  <a:srgbClr val="000000"/>
                </a:solidFill>
                <a:latin typeface="Montserrat Light"/>
              </a:rPr>
              <a:t> </a:t>
            </a:r>
            <a:r>
              <a:rPr lang="en-US" sz="2866" spc="280" u="sng">
                <a:solidFill>
                  <a:srgbClr val="000000"/>
                </a:solidFill>
                <a:latin typeface="Montserrat Light"/>
                <a:hlinkClick r:id="rId8" tooltip="https://www.ncbi.nlm.nih.gov/entrez/eutils/elink.fcgi?dbfrom=pubmed&amp;retmode=ref&amp;cmd=prlinks&amp;id=21517174"/>
              </a:rPr>
              <a:t>J Fam Psychol. 2011 Jun; 25(3): 366–374.</a:t>
            </a:r>
          </a:p>
          <a:p>
            <a:pPr>
              <a:lnSpc>
                <a:spcPts val="3955"/>
              </a:lnSpc>
            </a:pPr>
          </a:p>
          <a:p>
            <a:pPr>
              <a:lnSpc>
                <a:spcPts val="395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92522" y="4717569"/>
            <a:ext cx="15566778" cy="252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5"/>
              </a:lnSpc>
            </a:pPr>
            <a:r>
              <a:rPr lang="en-US" sz="2866" spc="280" u="sng">
                <a:solidFill>
                  <a:srgbClr val="000000"/>
                </a:solidFill>
                <a:latin typeface="Montserrat Light Bold"/>
              </a:rPr>
              <a:t>[2]</a:t>
            </a:r>
            <a:r>
              <a:rPr lang="en-US" sz="2866" spc="280" u="sng">
                <a:solidFill>
                  <a:srgbClr val="000000"/>
                </a:solidFill>
                <a:latin typeface="Montserrat Light"/>
              </a:rPr>
              <a:t>Ankit Chandra</a:t>
            </a:r>
            <a:r>
              <a:rPr lang="en-US" sz="2866" spc="280">
                <a:solidFill>
                  <a:srgbClr val="000000"/>
                </a:solidFill>
                <a:latin typeface="Montserrat Light"/>
              </a:rPr>
              <a:t>  </a:t>
            </a:r>
            <a:r>
              <a:rPr lang="en-US" sz="2866" spc="280" u="sng">
                <a:solidFill>
                  <a:srgbClr val="000000"/>
                </a:solidFill>
                <a:latin typeface="Montserrat Light"/>
              </a:rPr>
              <a:t>Pragyan Paramita Parija</a:t>
            </a:r>
          </a:p>
          <a:p>
            <a:pPr>
              <a:lnSpc>
                <a:spcPts val="3955"/>
              </a:lnSpc>
            </a:pPr>
            <a:r>
              <a:rPr lang="en-US" sz="2866" spc="280">
                <a:solidFill>
                  <a:srgbClr val="000000"/>
                </a:solidFill>
                <a:latin typeface="Montserrat Light Bold"/>
                <a:hlinkClick r:id="rId9" tooltip="https://pubmed.ncbi.nlm.nih.gov/?term=Rhoades%20GK%5BAuthor%5D"/>
              </a:rPr>
              <a:t>“The Love - Breakup study: Defining love and exploring reasons</a:t>
            </a:r>
          </a:p>
          <a:p>
            <a:pPr>
              <a:lnSpc>
                <a:spcPts val="3955"/>
              </a:lnSpc>
            </a:pPr>
            <a:r>
              <a:rPr lang="en-US" sz="2866" spc="280">
                <a:solidFill>
                  <a:srgbClr val="000000"/>
                </a:solidFill>
                <a:latin typeface="Montserrat Light Bold"/>
                <a:hlinkClick r:id="rId10" tooltip="https://pubmed.ncbi.nlm.nih.gov/?term=Rhoades%20GK%5BAuthor%5D"/>
              </a:rPr>
              <a:t>for the breakup of  romantic relationships”</a:t>
            </a:r>
            <a:r>
              <a:rPr lang="en-US" sz="2866" spc="280">
                <a:solidFill>
                  <a:srgbClr val="000000"/>
                </a:solidFill>
                <a:latin typeface="Montserrat Light Bold"/>
              </a:rPr>
              <a:t> </a:t>
            </a:r>
            <a:r>
              <a:rPr lang="en-US" sz="2866" spc="280">
                <a:solidFill>
                  <a:srgbClr val="000000"/>
                </a:solidFill>
                <a:latin typeface="Montserrat Light"/>
              </a:rPr>
              <a:t>Volume (7), Issue (2), December 2021</a:t>
            </a:r>
          </a:p>
          <a:p>
            <a:pPr>
              <a:lnSpc>
                <a:spcPts val="395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IT20648886 | DILSHAN N.K.A.S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16914">
            <a:off x="209267" y="1885342"/>
            <a:ext cx="19089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3197308">
            <a:off x="4510232" y="6958826"/>
            <a:ext cx="19089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590802" y="732192"/>
            <a:ext cx="874525" cy="87452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992476">
            <a:off x="8777837" y="7023191"/>
            <a:ext cx="1503526" cy="1315585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C6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955407" y="2217513"/>
            <a:ext cx="7332593" cy="6857163"/>
          </a:xfrm>
          <a:custGeom>
            <a:avLst/>
            <a:gdLst/>
            <a:ahLst/>
            <a:cxnLst/>
            <a:rect r="r" b="b" t="t" l="l"/>
            <a:pathLst>
              <a:path h="6857163" w="7332593">
                <a:moveTo>
                  <a:pt x="0" y="0"/>
                </a:moveTo>
                <a:lnTo>
                  <a:pt x="7332593" y="0"/>
                </a:lnTo>
                <a:lnTo>
                  <a:pt x="7332593" y="6857163"/>
                </a:lnTo>
                <a:lnTo>
                  <a:pt x="0" y="6857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16464" y="3257651"/>
            <a:ext cx="15942836" cy="31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822"/>
              </a:lnSpc>
            </a:pPr>
            <a:r>
              <a:rPr lang="en-US" sz="15497" spc="-309">
                <a:solidFill>
                  <a:srgbClr val="000000"/>
                </a:solidFill>
                <a:latin typeface="Livvic Heavy"/>
              </a:rPr>
              <a:t>DILINI</a:t>
            </a:r>
          </a:p>
          <a:p>
            <a:pPr>
              <a:lnSpc>
                <a:spcPts val="6900"/>
              </a:lnSpc>
            </a:pPr>
            <a:r>
              <a:rPr lang="en-US" sz="6000" spc="-120">
                <a:solidFill>
                  <a:srgbClr val="000000"/>
                </a:solidFill>
                <a:latin typeface="Livvic Heavy"/>
              </a:rPr>
              <a:t>GAMAGE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6464" y="6625086"/>
            <a:ext cx="78275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aret"/>
              </a:rPr>
              <a:t>Specialization : Information Technology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6464" y="7199654"/>
            <a:ext cx="78275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aret"/>
              </a:rPr>
              <a:t>IT20651442 | 2023-133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514751" y="4222061"/>
            <a:ext cx="2799147" cy="27991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7656" t="0" r="-37656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924060" y="2313921"/>
            <a:ext cx="2799147" cy="279914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62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92241" y="501238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62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91388" y="7407932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622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689707" y="5452458"/>
            <a:ext cx="2799147" cy="279914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13037" t="0" r="-13037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189931" y="4222061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622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189931" y="1420152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38906" t="0" r="-3890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666446" y="10361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622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6888427" y="-1581020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72" t="0" r="-24972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5723206" y="6582567"/>
            <a:ext cx="2799147" cy="2799147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13" r="0" b="-213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9074676"/>
            <a:ext cx="18288000" cy="1193274"/>
            <a:chOff x="0" y="0"/>
            <a:chExt cx="4816593" cy="3142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99274" y="938171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22290" y="471253"/>
            <a:ext cx="16292034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131211"/>
                </a:solidFill>
                <a:latin typeface="Archivo Black"/>
              </a:rPr>
              <a:t>BACKGROUND &amp; RESEARCH PROBLEM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725" y="2080302"/>
            <a:ext cx="12031257" cy="630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6014" indent="-323007" lvl="1">
              <a:lnSpc>
                <a:spcPts val="3889"/>
              </a:lnSpc>
              <a:buFont typeface="Arial"/>
              <a:buChar char="•"/>
            </a:pPr>
            <a:r>
              <a:rPr lang="en-US" sz="2992">
                <a:solidFill>
                  <a:srgbClr val="131211"/>
                </a:solidFill>
                <a:latin typeface="Montserrat Light"/>
              </a:rPr>
              <a:t>Relationship breakdowns, like friendships and family issues, happen often in worldwide. </a:t>
            </a:r>
          </a:p>
          <a:p>
            <a:pPr>
              <a:lnSpc>
                <a:spcPts val="3889"/>
              </a:lnSpc>
            </a:pPr>
          </a:p>
          <a:p>
            <a:pPr marL="646014" indent="-323007" lvl="1">
              <a:lnSpc>
                <a:spcPts val="3889"/>
              </a:lnSpc>
              <a:buFont typeface="Arial"/>
              <a:buChar char="•"/>
            </a:pPr>
            <a:r>
              <a:rPr lang="en-US" sz="2992">
                <a:solidFill>
                  <a:srgbClr val="131211"/>
                </a:solidFill>
                <a:latin typeface="Montserrat Light"/>
              </a:rPr>
              <a:t>The culture and traditions impact how people handle relationships.</a:t>
            </a:r>
          </a:p>
          <a:p>
            <a:pPr>
              <a:lnSpc>
                <a:spcPts val="3889"/>
              </a:lnSpc>
            </a:pPr>
          </a:p>
          <a:p>
            <a:pPr marL="646014" indent="-323007" lvl="1">
              <a:lnSpc>
                <a:spcPts val="3889"/>
              </a:lnSpc>
              <a:buFont typeface="Arial"/>
              <a:buChar char="•"/>
            </a:pPr>
            <a:r>
              <a:rPr lang="en-US" sz="2992">
                <a:solidFill>
                  <a:srgbClr val="131211"/>
                </a:solidFill>
                <a:latin typeface="Montserrat Light"/>
              </a:rPr>
              <a:t>These breakdowns affect people emotionally and can influence society.</a:t>
            </a:r>
          </a:p>
          <a:p>
            <a:pPr>
              <a:lnSpc>
                <a:spcPts val="3889"/>
              </a:lnSpc>
            </a:pPr>
          </a:p>
          <a:p>
            <a:pPr marL="646014" indent="-323007" lvl="1">
              <a:lnSpc>
                <a:spcPts val="3889"/>
              </a:lnSpc>
              <a:buFont typeface="Arial"/>
              <a:buChar char="•"/>
            </a:pPr>
            <a:r>
              <a:rPr lang="en-US" sz="2992">
                <a:solidFill>
                  <a:srgbClr val="131211"/>
                </a:solidFill>
                <a:latin typeface="Montserrat Light"/>
              </a:rPr>
              <a:t>This component focuses on accurately recognizing human emotions, particularly through facial expressions, to address various real-world needs.</a:t>
            </a:r>
          </a:p>
          <a:p>
            <a:pPr>
              <a:lnSpc>
                <a:spcPts val="3889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25897" y="9093726"/>
            <a:ext cx="18288000" cy="1193274"/>
            <a:chOff x="0" y="0"/>
            <a:chExt cx="24384000" cy="159103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44104">
            <a:off x="6380559" y="251023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005017" y="-71769"/>
            <a:ext cx="10467234" cy="5887820"/>
            <a:chOff x="0" y="0"/>
            <a:chExt cx="6089457" cy="3425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94775" y="1552638"/>
            <a:ext cx="7337281" cy="1563793"/>
            <a:chOff x="0" y="0"/>
            <a:chExt cx="2504474" cy="5337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4474" cy="533778"/>
            </a:xfrm>
            <a:custGeom>
              <a:avLst/>
              <a:gdLst/>
              <a:ahLst/>
              <a:cxnLst/>
              <a:rect r="r" b="b" t="t" l="l"/>
              <a:pathLst>
                <a:path h="533778" w="2504474">
                  <a:moveTo>
                    <a:pt x="11607" y="0"/>
                  </a:moveTo>
                  <a:lnTo>
                    <a:pt x="2492868" y="0"/>
                  </a:lnTo>
                  <a:cubicBezTo>
                    <a:pt x="2499278" y="0"/>
                    <a:pt x="2504474" y="5196"/>
                    <a:pt x="2504474" y="11607"/>
                  </a:cubicBezTo>
                  <a:lnTo>
                    <a:pt x="2504474" y="522171"/>
                  </a:lnTo>
                  <a:cubicBezTo>
                    <a:pt x="2504474" y="528581"/>
                    <a:pt x="2499278" y="533778"/>
                    <a:pt x="2492868" y="533778"/>
                  </a:cubicBezTo>
                  <a:lnTo>
                    <a:pt x="11607" y="533778"/>
                  </a:lnTo>
                  <a:cubicBezTo>
                    <a:pt x="5196" y="533778"/>
                    <a:pt x="0" y="528581"/>
                    <a:pt x="0" y="522171"/>
                  </a:cubicBezTo>
                  <a:lnTo>
                    <a:pt x="0" y="11607"/>
                  </a:lnTo>
                  <a:cubicBezTo>
                    <a:pt x="0" y="5196"/>
                    <a:pt x="5196" y="0"/>
                    <a:pt x="1160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504474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40268" y="252274"/>
            <a:ext cx="9283350" cy="171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42"/>
              </a:lnSpc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RESEARCH QUESTION</a:t>
            </a:r>
          </a:p>
          <a:p>
            <a:pPr marL="0" indent="0" lvl="0">
              <a:lnSpc>
                <a:spcPts val="6842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7535860" y="1129566"/>
            <a:ext cx="2381235" cy="204637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8997959"/>
            <a:ext cx="18288000" cy="1193274"/>
            <a:chOff x="0" y="0"/>
            <a:chExt cx="4816593" cy="3142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279535" y="1581447"/>
            <a:ext cx="893884" cy="1377856"/>
          </a:xfrm>
          <a:custGeom>
            <a:avLst/>
            <a:gdLst/>
            <a:ahLst/>
            <a:cxnLst/>
            <a:rect r="r" b="b" t="t" l="l"/>
            <a:pathLst>
              <a:path h="1377856" w="893884">
                <a:moveTo>
                  <a:pt x="0" y="0"/>
                </a:moveTo>
                <a:lnTo>
                  <a:pt x="893884" y="0"/>
                </a:lnTo>
                <a:lnTo>
                  <a:pt x="893884" y="1377856"/>
                </a:lnTo>
                <a:lnTo>
                  <a:pt x="0" y="1377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73736" y="1783722"/>
            <a:ext cx="6331281" cy="153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F2F4F5"/>
                </a:solidFill>
                <a:latin typeface="Montserrat Light"/>
              </a:rPr>
              <a:t>How to identify the user emotions?</a:t>
            </a:r>
          </a:p>
          <a:p>
            <a:pPr>
              <a:lnSpc>
                <a:spcPts val="3981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2742072" y="3439790"/>
            <a:ext cx="13153346" cy="1563793"/>
            <a:chOff x="0" y="0"/>
            <a:chExt cx="4489703" cy="5337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89703" cy="533778"/>
            </a:xfrm>
            <a:custGeom>
              <a:avLst/>
              <a:gdLst/>
              <a:ahLst/>
              <a:cxnLst/>
              <a:rect r="r" b="b" t="t" l="l"/>
              <a:pathLst>
                <a:path h="533778" w="4489703">
                  <a:moveTo>
                    <a:pt x="6474" y="0"/>
                  </a:moveTo>
                  <a:lnTo>
                    <a:pt x="4483229" y="0"/>
                  </a:lnTo>
                  <a:cubicBezTo>
                    <a:pt x="4484946" y="0"/>
                    <a:pt x="4486593" y="682"/>
                    <a:pt x="4487807" y="1896"/>
                  </a:cubicBezTo>
                  <a:cubicBezTo>
                    <a:pt x="4489021" y="3111"/>
                    <a:pt x="4489703" y="4757"/>
                    <a:pt x="4489703" y="6474"/>
                  </a:cubicBezTo>
                  <a:lnTo>
                    <a:pt x="4489703" y="527303"/>
                  </a:lnTo>
                  <a:cubicBezTo>
                    <a:pt x="4489703" y="530879"/>
                    <a:pt x="4486805" y="533778"/>
                    <a:pt x="4483229" y="533778"/>
                  </a:cubicBezTo>
                  <a:lnTo>
                    <a:pt x="6474" y="533778"/>
                  </a:lnTo>
                  <a:cubicBezTo>
                    <a:pt x="4757" y="533778"/>
                    <a:pt x="3111" y="533096"/>
                    <a:pt x="1896" y="531882"/>
                  </a:cubicBezTo>
                  <a:cubicBezTo>
                    <a:pt x="682" y="530667"/>
                    <a:pt x="0" y="529021"/>
                    <a:pt x="0" y="527303"/>
                  </a:cubicBezTo>
                  <a:lnTo>
                    <a:pt x="0" y="6474"/>
                  </a:lnTo>
                  <a:cubicBezTo>
                    <a:pt x="0" y="2899"/>
                    <a:pt x="2899" y="0"/>
                    <a:pt x="6474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489703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42115" y="3818828"/>
            <a:ext cx="12108398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F2F4F5"/>
                </a:solidFill>
                <a:latin typeface="Montserrat Light"/>
              </a:rPr>
              <a:t>Emotions are complex and can change over time. </a:t>
            </a:r>
          </a:p>
          <a:p>
            <a:pPr>
              <a:lnSpc>
                <a:spcPts val="4140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2770647" y="5260758"/>
            <a:ext cx="14162436" cy="1563793"/>
            <a:chOff x="0" y="0"/>
            <a:chExt cx="4834142" cy="5337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34142" cy="533778"/>
            </a:xfrm>
            <a:custGeom>
              <a:avLst/>
              <a:gdLst/>
              <a:ahLst/>
              <a:cxnLst/>
              <a:rect r="r" b="b" t="t" l="l"/>
              <a:pathLst>
                <a:path h="533778" w="4834142">
                  <a:moveTo>
                    <a:pt x="6013" y="0"/>
                  </a:moveTo>
                  <a:lnTo>
                    <a:pt x="4828129" y="0"/>
                  </a:lnTo>
                  <a:cubicBezTo>
                    <a:pt x="4831450" y="0"/>
                    <a:pt x="4834142" y="2692"/>
                    <a:pt x="4834142" y="6013"/>
                  </a:cubicBezTo>
                  <a:lnTo>
                    <a:pt x="4834142" y="527765"/>
                  </a:lnTo>
                  <a:cubicBezTo>
                    <a:pt x="4834142" y="531086"/>
                    <a:pt x="4831450" y="533778"/>
                    <a:pt x="4828129" y="533778"/>
                  </a:cubicBezTo>
                  <a:lnTo>
                    <a:pt x="6013" y="533778"/>
                  </a:lnTo>
                  <a:cubicBezTo>
                    <a:pt x="2692" y="533778"/>
                    <a:pt x="0" y="531086"/>
                    <a:pt x="0" y="527765"/>
                  </a:cubicBezTo>
                  <a:lnTo>
                    <a:pt x="0" y="6013"/>
                  </a:lnTo>
                  <a:cubicBezTo>
                    <a:pt x="0" y="2692"/>
                    <a:pt x="2692" y="0"/>
                    <a:pt x="6013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834142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038013" y="5498883"/>
            <a:ext cx="13714559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F2F4F5"/>
                </a:solidFill>
                <a:latin typeface="Montserrat Light"/>
              </a:rPr>
              <a:t>Image processing can capture the user's facial expressions and emotions but may not provide a fixed emotional state. 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F2F4F5"/>
                </a:solidFill>
                <a:latin typeface="Montserrat Light"/>
              </a:rPr>
              <a:t>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2808747" y="7148401"/>
            <a:ext cx="15235401" cy="1563793"/>
            <a:chOff x="0" y="0"/>
            <a:chExt cx="5200383" cy="53377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200383" cy="533778"/>
            </a:xfrm>
            <a:custGeom>
              <a:avLst/>
              <a:gdLst/>
              <a:ahLst/>
              <a:cxnLst/>
              <a:rect r="r" b="b" t="t" l="l"/>
              <a:pathLst>
                <a:path h="533778" w="5200383">
                  <a:moveTo>
                    <a:pt x="5590" y="0"/>
                  </a:moveTo>
                  <a:lnTo>
                    <a:pt x="5194793" y="0"/>
                  </a:lnTo>
                  <a:cubicBezTo>
                    <a:pt x="5197880" y="0"/>
                    <a:pt x="5200383" y="2503"/>
                    <a:pt x="5200383" y="5590"/>
                  </a:cubicBezTo>
                  <a:lnTo>
                    <a:pt x="5200383" y="528188"/>
                  </a:lnTo>
                  <a:cubicBezTo>
                    <a:pt x="5200383" y="531275"/>
                    <a:pt x="5197880" y="533778"/>
                    <a:pt x="5194793" y="533778"/>
                  </a:cubicBezTo>
                  <a:lnTo>
                    <a:pt x="5590" y="533778"/>
                  </a:lnTo>
                  <a:cubicBezTo>
                    <a:pt x="4107" y="533778"/>
                    <a:pt x="2685" y="533189"/>
                    <a:pt x="1637" y="532141"/>
                  </a:cubicBezTo>
                  <a:cubicBezTo>
                    <a:pt x="589" y="531092"/>
                    <a:pt x="0" y="529671"/>
                    <a:pt x="0" y="528188"/>
                  </a:cubicBezTo>
                  <a:lnTo>
                    <a:pt x="0" y="5590"/>
                  </a:lnTo>
                  <a:cubicBezTo>
                    <a:pt x="0" y="2503"/>
                    <a:pt x="2503" y="0"/>
                    <a:pt x="559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5200383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038013" y="7386526"/>
            <a:ext cx="15249987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F2F4F5"/>
                </a:solidFill>
                <a:latin typeface="Montserrat Light"/>
              </a:rPr>
              <a:t>Therefore, we collect the number of blinks, body movements and behavior of the relevant person in relation to the relevant frames. </a:t>
            </a:r>
          </a:p>
          <a:p>
            <a:pPr>
              <a:lnSpc>
                <a:spcPts val="4140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5000" y="3849319"/>
            <a:ext cx="736150" cy="636369"/>
            <a:chOff x="0" y="0"/>
            <a:chExt cx="193883" cy="167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79566" y="3801694"/>
            <a:ext cx="11016237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Implementation of a method to collect data through video call feed.</a:t>
            </a:r>
          </a:p>
          <a:p>
            <a:pPr>
              <a:lnSpc>
                <a:spcPts val="4140"/>
              </a:lnSpc>
            </a:pP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785254"/>
            <a:ext cx="10909793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SPECIFIC AND SUB OBJECTIVE</a:t>
            </a:r>
          </a:p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85000" y="5377862"/>
            <a:ext cx="736150" cy="662821"/>
            <a:chOff x="0" y="0"/>
            <a:chExt cx="193883" cy="1745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279566" y="5330237"/>
            <a:ext cx="7760630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Develop an emotion recognition model.</a:t>
            </a:r>
          </a:p>
          <a:p>
            <a:pPr>
              <a:lnSpc>
                <a:spcPts val="4140"/>
              </a:lnSpc>
            </a:pP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1385000" y="6967132"/>
            <a:ext cx="736150" cy="662821"/>
            <a:chOff x="0" y="0"/>
            <a:chExt cx="193883" cy="17457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279566" y="6919507"/>
            <a:ext cx="8446335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Train the model using the dataset.</a:t>
            </a:r>
          </a:p>
          <a:p>
            <a:pPr>
              <a:lnSpc>
                <a:spcPts val="4140"/>
              </a:lnSpc>
            </a:pP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41" id="41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385000" y="8101145"/>
            <a:ext cx="736150" cy="662821"/>
            <a:chOff x="0" y="0"/>
            <a:chExt cx="193883" cy="17457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2279566" y="8053520"/>
            <a:ext cx="8446335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Goal tracking and emotional growth.</a:t>
            </a: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50" id="50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11680" y="1823922"/>
            <a:ext cx="16864639" cy="6639155"/>
          </a:xfrm>
          <a:custGeom>
            <a:avLst/>
            <a:gdLst/>
            <a:ahLst/>
            <a:cxnLst/>
            <a:rect r="r" b="b" t="t" l="l"/>
            <a:pathLst>
              <a:path h="6639155" w="16864639">
                <a:moveTo>
                  <a:pt x="0" y="0"/>
                </a:moveTo>
                <a:lnTo>
                  <a:pt x="16864640" y="0"/>
                </a:lnTo>
                <a:lnTo>
                  <a:pt x="16864640" y="6639156"/>
                </a:lnTo>
                <a:lnTo>
                  <a:pt x="0" y="6639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1777" y="556900"/>
            <a:ext cx="9283350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SYSTEM DIAGRAM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4370" y="3934410"/>
            <a:ext cx="8799630" cy="4156484"/>
          </a:xfrm>
          <a:custGeom>
            <a:avLst/>
            <a:gdLst/>
            <a:ahLst/>
            <a:cxnLst/>
            <a:rect r="r" b="b" t="t" l="l"/>
            <a:pathLst>
              <a:path h="4156484" w="8799630">
                <a:moveTo>
                  <a:pt x="0" y="0"/>
                </a:moveTo>
                <a:lnTo>
                  <a:pt x="8799630" y="0"/>
                </a:lnTo>
                <a:lnTo>
                  <a:pt x="8799630" y="4156483"/>
                </a:lnTo>
                <a:lnTo>
                  <a:pt x="0" y="4156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14" r="0" b="-451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3316" y="1188890"/>
            <a:ext cx="15844252" cy="1563793"/>
            <a:chOff x="0" y="0"/>
            <a:chExt cx="5408205" cy="5337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36610" y="2914608"/>
            <a:ext cx="7422690" cy="1900540"/>
            <a:chOff x="0" y="0"/>
            <a:chExt cx="1954947" cy="500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4947" cy="500554"/>
            </a:xfrm>
            <a:custGeom>
              <a:avLst/>
              <a:gdLst/>
              <a:ahLst/>
              <a:cxnLst/>
              <a:rect r="r" b="b" t="t" l="l"/>
              <a:pathLst>
                <a:path h="500554" w="1954947">
                  <a:moveTo>
                    <a:pt x="53193" y="0"/>
                  </a:moveTo>
                  <a:lnTo>
                    <a:pt x="1901754" y="0"/>
                  </a:lnTo>
                  <a:cubicBezTo>
                    <a:pt x="1915862" y="0"/>
                    <a:pt x="1929392" y="5604"/>
                    <a:pt x="1939367" y="15580"/>
                  </a:cubicBezTo>
                  <a:cubicBezTo>
                    <a:pt x="1949343" y="25556"/>
                    <a:pt x="1954947" y="39086"/>
                    <a:pt x="1954947" y="53193"/>
                  </a:cubicBezTo>
                  <a:lnTo>
                    <a:pt x="1954947" y="447360"/>
                  </a:lnTo>
                  <a:cubicBezTo>
                    <a:pt x="1954947" y="461468"/>
                    <a:pt x="1949343" y="474998"/>
                    <a:pt x="1939367" y="484974"/>
                  </a:cubicBezTo>
                  <a:cubicBezTo>
                    <a:pt x="1929392" y="494949"/>
                    <a:pt x="1915862" y="500554"/>
                    <a:pt x="1901754" y="500554"/>
                  </a:cubicBezTo>
                  <a:lnTo>
                    <a:pt x="53193" y="500554"/>
                  </a:lnTo>
                  <a:cubicBezTo>
                    <a:pt x="39086" y="500554"/>
                    <a:pt x="25556" y="494949"/>
                    <a:pt x="15580" y="484974"/>
                  </a:cubicBezTo>
                  <a:cubicBezTo>
                    <a:pt x="5604" y="474998"/>
                    <a:pt x="0" y="461468"/>
                    <a:pt x="0" y="447360"/>
                  </a:cubicBezTo>
                  <a:lnTo>
                    <a:pt x="0" y="53193"/>
                  </a:lnTo>
                  <a:cubicBezTo>
                    <a:pt x="0" y="39086"/>
                    <a:pt x="5604" y="25556"/>
                    <a:pt x="15580" y="15580"/>
                  </a:cubicBezTo>
                  <a:cubicBezTo>
                    <a:pt x="25556" y="5604"/>
                    <a:pt x="39086" y="0"/>
                    <a:pt x="53193" y="0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42875"/>
              <a:ext cx="1954947" cy="357679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087"/>
                </a:lnSpc>
              </a:pPr>
            </a:p>
            <a:p>
              <a:pPr algn="ctr">
                <a:lnSpc>
                  <a:spcPts val="2087"/>
                </a:lnSpc>
              </a:pPr>
              <a:r>
                <a:rPr lang="en-US" sz="2899" spc="81">
                  <a:solidFill>
                    <a:srgbClr val="FFFFFF"/>
                  </a:solidFill>
                  <a:latin typeface="Montserrat Light Bold"/>
                </a:rPr>
                <a:t>All</a:t>
              </a:r>
              <a:r>
                <a:rPr lang="en-US" sz="2899" spc="81">
                  <a:solidFill>
                    <a:srgbClr val="FFFFFF"/>
                  </a:solidFill>
                  <a:latin typeface="Montserrat Light Bold"/>
                </a:rPr>
                <a:t> images 1818</a:t>
              </a:r>
            </a:p>
            <a:p>
              <a:pPr algn="ctr">
                <a:lnSpc>
                  <a:spcPts val="208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15716" y="18035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338" y="1343685"/>
            <a:ext cx="15411247" cy="103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01: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Implementation of a method to collect data through video call feed.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2594" y="8348068"/>
            <a:ext cx="2579340" cy="48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Montserrat Light Bold"/>
              </a:rPr>
              <a:t>1818 IMAGES</a:t>
            </a:r>
            <a:r>
              <a:rPr lang="en-US" sz="2991">
                <a:solidFill>
                  <a:srgbClr val="000000"/>
                </a:solidFill>
                <a:latin typeface="Montserrat Light"/>
              </a:rPr>
              <a:t>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99838" y="4915160"/>
            <a:ext cx="7422690" cy="1864498"/>
            <a:chOff x="0" y="0"/>
            <a:chExt cx="1954947" cy="4910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4947" cy="491061"/>
            </a:xfrm>
            <a:custGeom>
              <a:avLst/>
              <a:gdLst/>
              <a:ahLst/>
              <a:cxnLst/>
              <a:rect r="r" b="b" t="t" l="l"/>
              <a:pathLst>
                <a:path h="491061" w="1954947">
                  <a:moveTo>
                    <a:pt x="53193" y="0"/>
                  </a:moveTo>
                  <a:lnTo>
                    <a:pt x="1901754" y="0"/>
                  </a:lnTo>
                  <a:cubicBezTo>
                    <a:pt x="1915862" y="0"/>
                    <a:pt x="1929392" y="5604"/>
                    <a:pt x="1939367" y="15580"/>
                  </a:cubicBezTo>
                  <a:cubicBezTo>
                    <a:pt x="1949343" y="25556"/>
                    <a:pt x="1954947" y="39086"/>
                    <a:pt x="1954947" y="53193"/>
                  </a:cubicBezTo>
                  <a:lnTo>
                    <a:pt x="1954947" y="437868"/>
                  </a:lnTo>
                  <a:cubicBezTo>
                    <a:pt x="1954947" y="451976"/>
                    <a:pt x="1949343" y="465506"/>
                    <a:pt x="1939367" y="475481"/>
                  </a:cubicBezTo>
                  <a:cubicBezTo>
                    <a:pt x="1929392" y="485457"/>
                    <a:pt x="1915862" y="491061"/>
                    <a:pt x="1901754" y="491061"/>
                  </a:cubicBezTo>
                  <a:lnTo>
                    <a:pt x="53193" y="491061"/>
                  </a:lnTo>
                  <a:cubicBezTo>
                    <a:pt x="39086" y="491061"/>
                    <a:pt x="25556" y="485457"/>
                    <a:pt x="15580" y="475481"/>
                  </a:cubicBezTo>
                  <a:cubicBezTo>
                    <a:pt x="5604" y="465506"/>
                    <a:pt x="0" y="451976"/>
                    <a:pt x="0" y="437868"/>
                  </a:cubicBezTo>
                  <a:lnTo>
                    <a:pt x="0" y="53193"/>
                  </a:lnTo>
                  <a:cubicBezTo>
                    <a:pt x="0" y="39086"/>
                    <a:pt x="5604" y="25556"/>
                    <a:pt x="15580" y="15580"/>
                  </a:cubicBezTo>
                  <a:cubicBezTo>
                    <a:pt x="25556" y="5604"/>
                    <a:pt x="39086" y="0"/>
                    <a:pt x="53193" y="0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33350"/>
              <a:ext cx="1954947" cy="357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Training set</a:t>
              </a:r>
            </a:p>
            <a:p>
              <a:pPr algn="ctr">
                <a:lnSpc>
                  <a:spcPts val="2249"/>
                </a:lnSpc>
              </a:pPr>
            </a:p>
            <a:p>
              <a:pPr algn="ctr">
                <a:lnSpc>
                  <a:spcPts val="224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1273 images </a:t>
              </a: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20395" y="6879671"/>
            <a:ext cx="7422690" cy="1976619"/>
            <a:chOff x="0" y="0"/>
            <a:chExt cx="1954947" cy="5205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54947" cy="520591"/>
            </a:xfrm>
            <a:custGeom>
              <a:avLst/>
              <a:gdLst/>
              <a:ahLst/>
              <a:cxnLst/>
              <a:rect r="r" b="b" t="t" l="l"/>
              <a:pathLst>
                <a:path h="520591" w="1954947">
                  <a:moveTo>
                    <a:pt x="53193" y="0"/>
                  </a:moveTo>
                  <a:lnTo>
                    <a:pt x="1901754" y="0"/>
                  </a:lnTo>
                  <a:cubicBezTo>
                    <a:pt x="1915862" y="0"/>
                    <a:pt x="1929392" y="5604"/>
                    <a:pt x="1939367" y="15580"/>
                  </a:cubicBezTo>
                  <a:cubicBezTo>
                    <a:pt x="1949343" y="25556"/>
                    <a:pt x="1954947" y="39086"/>
                    <a:pt x="1954947" y="53193"/>
                  </a:cubicBezTo>
                  <a:lnTo>
                    <a:pt x="1954947" y="467398"/>
                  </a:lnTo>
                  <a:cubicBezTo>
                    <a:pt x="1954947" y="481506"/>
                    <a:pt x="1949343" y="495035"/>
                    <a:pt x="1939367" y="505011"/>
                  </a:cubicBezTo>
                  <a:cubicBezTo>
                    <a:pt x="1929392" y="514987"/>
                    <a:pt x="1915862" y="520591"/>
                    <a:pt x="1901754" y="520591"/>
                  </a:cubicBezTo>
                  <a:lnTo>
                    <a:pt x="53193" y="520591"/>
                  </a:lnTo>
                  <a:cubicBezTo>
                    <a:pt x="39086" y="520591"/>
                    <a:pt x="25556" y="514987"/>
                    <a:pt x="15580" y="505011"/>
                  </a:cubicBezTo>
                  <a:cubicBezTo>
                    <a:pt x="5604" y="495035"/>
                    <a:pt x="0" y="481506"/>
                    <a:pt x="0" y="467398"/>
                  </a:cubicBezTo>
                  <a:lnTo>
                    <a:pt x="0" y="53193"/>
                  </a:lnTo>
                  <a:cubicBezTo>
                    <a:pt x="0" y="39086"/>
                    <a:pt x="5604" y="25556"/>
                    <a:pt x="15580" y="15580"/>
                  </a:cubicBezTo>
                  <a:cubicBezTo>
                    <a:pt x="25556" y="5604"/>
                    <a:pt x="39086" y="0"/>
                    <a:pt x="53193" y="0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23825"/>
              <a:ext cx="1954947" cy="396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Validation set</a:t>
              </a:r>
            </a:p>
            <a:p>
              <a:pPr algn="ctr">
                <a:lnSpc>
                  <a:spcPts val="2399"/>
                </a:lnSpc>
              </a:pPr>
            </a:p>
            <a:p>
              <a:pPr algn="ctr">
                <a:lnSpc>
                  <a:spcPts val="23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545</a:t>
              </a: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 images </a:t>
              </a: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63316" y="3046078"/>
            <a:ext cx="7063449" cy="57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5"/>
              </a:lnSpc>
              <a:spcBef>
                <a:spcPct val="0"/>
              </a:spcBef>
            </a:pPr>
            <a:r>
              <a:rPr lang="en-US" sz="3404">
                <a:solidFill>
                  <a:srgbClr val="000000"/>
                </a:solidFill>
                <a:latin typeface="Montserrat Light Bold"/>
              </a:rPr>
              <a:t>Data Gathering</a:t>
            </a:r>
            <a:r>
              <a:rPr lang="en-US" sz="3404">
                <a:solidFill>
                  <a:srgbClr val="000000"/>
                </a:solidFill>
                <a:latin typeface="Montserrat Light Bold"/>
              </a:rPr>
              <a:t>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981277" y="3831253"/>
            <a:ext cx="7989231" cy="4596695"/>
          </a:xfrm>
          <a:custGeom>
            <a:avLst/>
            <a:gdLst/>
            <a:ahLst/>
            <a:cxnLst/>
            <a:rect r="r" b="b" t="t" l="l"/>
            <a:pathLst>
              <a:path h="4596695" w="7989231">
                <a:moveTo>
                  <a:pt x="0" y="0"/>
                </a:moveTo>
                <a:lnTo>
                  <a:pt x="7989231" y="0"/>
                </a:lnTo>
                <a:lnTo>
                  <a:pt x="7989231" y="4596695"/>
                </a:lnTo>
                <a:lnTo>
                  <a:pt x="0" y="459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90" r="0" b="-259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63316" y="3831253"/>
            <a:ext cx="8175892" cy="4596695"/>
          </a:xfrm>
          <a:custGeom>
            <a:avLst/>
            <a:gdLst/>
            <a:ahLst/>
            <a:cxnLst/>
            <a:rect r="r" b="b" t="t" l="l"/>
            <a:pathLst>
              <a:path h="4596695" w="8175892">
                <a:moveTo>
                  <a:pt x="0" y="0"/>
                </a:moveTo>
                <a:lnTo>
                  <a:pt x="8175892" y="0"/>
                </a:lnTo>
                <a:lnTo>
                  <a:pt x="8175892" y="4596695"/>
                </a:lnTo>
                <a:lnTo>
                  <a:pt x="0" y="459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338" y="1215965"/>
            <a:ext cx="15411247" cy="103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01: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Implementation of a method to collect data through video call feed.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Data Preprocessing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022382"/>
          </a:xfrm>
          <a:custGeom>
            <a:avLst/>
            <a:gdLst/>
            <a:ahLst/>
            <a:cxnLst/>
            <a:rect r="r" b="b" t="t" l="l"/>
            <a:pathLst>
              <a:path h="11022382" w="18288000">
                <a:moveTo>
                  <a:pt x="0" y="0"/>
                </a:moveTo>
                <a:lnTo>
                  <a:pt x="18288000" y="0"/>
                </a:lnTo>
                <a:lnTo>
                  <a:pt x="18288000" y="11022382"/>
                </a:lnTo>
                <a:lnTo>
                  <a:pt x="0" y="1102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982493" y="2710688"/>
            <a:ext cx="10845739" cy="6187577"/>
          </a:xfrm>
          <a:custGeom>
            <a:avLst/>
            <a:gdLst/>
            <a:ahLst/>
            <a:cxnLst/>
            <a:rect r="r" b="b" t="t" l="l"/>
            <a:pathLst>
              <a:path h="6187577" w="10845739">
                <a:moveTo>
                  <a:pt x="0" y="0"/>
                </a:moveTo>
                <a:lnTo>
                  <a:pt x="10845739" y="0"/>
                </a:lnTo>
                <a:lnTo>
                  <a:pt x="10845739" y="6187577"/>
                </a:lnTo>
                <a:lnTo>
                  <a:pt x="0" y="6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3338" y="1215965"/>
            <a:ext cx="15411247" cy="103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01: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Implementation of a method to collect data through video call feed.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Data Augmentation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925032" y="3913534"/>
            <a:ext cx="8619253" cy="4655977"/>
          </a:xfrm>
          <a:custGeom>
            <a:avLst/>
            <a:gdLst/>
            <a:ahLst/>
            <a:cxnLst/>
            <a:rect r="r" b="b" t="t" l="l"/>
            <a:pathLst>
              <a:path h="4655977" w="8619253">
                <a:moveTo>
                  <a:pt x="0" y="0"/>
                </a:moveTo>
                <a:lnTo>
                  <a:pt x="8619253" y="0"/>
                </a:lnTo>
                <a:lnTo>
                  <a:pt x="8619253" y="4655977"/>
                </a:lnTo>
                <a:lnTo>
                  <a:pt x="0" y="4655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6" r="0" b="-2256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63316" y="3913534"/>
            <a:ext cx="8281334" cy="4655977"/>
          </a:xfrm>
          <a:custGeom>
            <a:avLst/>
            <a:gdLst/>
            <a:ahLst/>
            <a:cxnLst/>
            <a:rect r="r" b="b" t="t" l="l"/>
            <a:pathLst>
              <a:path h="4655977" w="8281334">
                <a:moveTo>
                  <a:pt x="0" y="0"/>
                </a:moveTo>
                <a:lnTo>
                  <a:pt x="8281334" y="0"/>
                </a:lnTo>
                <a:lnTo>
                  <a:pt x="8281334" y="4655977"/>
                </a:lnTo>
                <a:lnTo>
                  <a:pt x="0" y="4655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02: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Develop an emotion recognition model.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Developing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3316" y="3551244"/>
            <a:ext cx="8780684" cy="5013487"/>
          </a:xfrm>
          <a:custGeom>
            <a:avLst/>
            <a:gdLst/>
            <a:ahLst/>
            <a:cxnLst/>
            <a:rect r="r" b="b" t="t" l="l"/>
            <a:pathLst>
              <a:path h="5013487" w="8780684">
                <a:moveTo>
                  <a:pt x="0" y="0"/>
                </a:moveTo>
                <a:lnTo>
                  <a:pt x="8780684" y="0"/>
                </a:lnTo>
                <a:lnTo>
                  <a:pt x="8780684" y="5013488"/>
                </a:lnTo>
                <a:lnTo>
                  <a:pt x="0" y="501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271960" y="3551244"/>
            <a:ext cx="8724003" cy="4932146"/>
          </a:xfrm>
          <a:custGeom>
            <a:avLst/>
            <a:gdLst/>
            <a:ahLst/>
            <a:cxnLst/>
            <a:rect r="r" b="b" t="t" l="l"/>
            <a:pathLst>
              <a:path h="4932146" w="8724003">
                <a:moveTo>
                  <a:pt x="0" y="0"/>
                </a:moveTo>
                <a:lnTo>
                  <a:pt x="8724003" y="0"/>
                </a:lnTo>
                <a:lnTo>
                  <a:pt x="8724003" y="4932146"/>
                </a:lnTo>
                <a:lnTo>
                  <a:pt x="0" y="4932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8" t="0" r="-278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02: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Develop an emotion recognition model.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Training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53067" y="2957569"/>
            <a:ext cx="7516232" cy="5691734"/>
          </a:xfrm>
          <a:custGeom>
            <a:avLst/>
            <a:gdLst/>
            <a:ahLst/>
            <a:cxnLst/>
            <a:rect r="r" b="b" t="t" l="l"/>
            <a:pathLst>
              <a:path h="5691734" w="7516232">
                <a:moveTo>
                  <a:pt x="0" y="0"/>
                </a:moveTo>
                <a:lnTo>
                  <a:pt x="7516232" y="0"/>
                </a:lnTo>
                <a:lnTo>
                  <a:pt x="7516232" y="5691734"/>
                </a:lnTo>
                <a:lnTo>
                  <a:pt x="0" y="5691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63316" y="3460785"/>
            <a:ext cx="9228535" cy="5188517"/>
          </a:xfrm>
          <a:custGeom>
            <a:avLst/>
            <a:gdLst/>
            <a:ahLst/>
            <a:cxnLst/>
            <a:rect r="r" b="b" t="t" l="l"/>
            <a:pathLst>
              <a:path h="5188517" w="9228535">
                <a:moveTo>
                  <a:pt x="0" y="0"/>
                </a:moveTo>
                <a:lnTo>
                  <a:pt x="9228535" y="0"/>
                </a:lnTo>
                <a:lnTo>
                  <a:pt x="9228535" y="5188518"/>
                </a:lnTo>
                <a:lnTo>
                  <a:pt x="0" y="5188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02: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Develop an emotion recognition model.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63316" y="268211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Evaluation 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06256" y="3888215"/>
            <a:ext cx="5917157" cy="3562615"/>
            <a:chOff x="0" y="0"/>
            <a:chExt cx="1558428" cy="9383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8428" cy="938302"/>
            </a:xfrm>
            <a:custGeom>
              <a:avLst/>
              <a:gdLst/>
              <a:ahLst/>
              <a:cxnLst/>
              <a:rect r="r" b="b" t="t" l="l"/>
              <a:pathLst>
                <a:path h="938302" w="1558428">
                  <a:moveTo>
                    <a:pt x="66728" y="0"/>
                  </a:moveTo>
                  <a:lnTo>
                    <a:pt x="1491701" y="0"/>
                  </a:lnTo>
                  <a:cubicBezTo>
                    <a:pt x="1528553" y="0"/>
                    <a:pt x="1558428" y="29875"/>
                    <a:pt x="1558428" y="66728"/>
                  </a:cubicBezTo>
                  <a:lnTo>
                    <a:pt x="1558428" y="871574"/>
                  </a:lnTo>
                  <a:cubicBezTo>
                    <a:pt x="1558428" y="908427"/>
                    <a:pt x="1528553" y="938302"/>
                    <a:pt x="1491701" y="938302"/>
                  </a:cubicBezTo>
                  <a:lnTo>
                    <a:pt x="66728" y="938302"/>
                  </a:lnTo>
                  <a:cubicBezTo>
                    <a:pt x="29875" y="938302"/>
                    <a:pt x="0" y="908427"/>
                    <a:pt x="0" y="871574"/>
                  </a:cubicBezTo>
                  <a:lnTo>
                    <a:pt x="0" y="66728"/>
                  </a:lnTo>
                  <a:cubicBezTo>
                    <a:pt x="0" y="29875"/>
                    <a:pt x="29875" y="0"/>
                    <a:pt x="66728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558428" cy="966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Montserrat Light"/>
                </a:rPr>
                <a:t>CNN Architectures Used</a:t>
              </a:r>
            </a:p>
            <a:p>
              <a:pPr algn="ctr">
                <a:lnSpc>
                  <a:spcPts val="4159"/>
                </a:lnSpc>
              </a:pPr>
            </a:p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Montserrat Light"/>
                </a:rPr>
                <a:t>VGGNet16</a:t>
              </a:r>
            </a:p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Montserrat Light"/>
                </a:rPr>
                <a:t>VGGNet19</a:t>
              </a:r>
            </a:p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Montserrat Light"/>
                </a:rPr>
                <a:t>ResNet50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model using the dataset.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Architectures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205128" y="2914608"/>
            <a:ext cx="6108754" cy="5652140"/>
          </a:xfrm>
          <a:custGeom>
            <a:avLst/>
            <a:gdLst/>
            <a:ahLst/>
            <a:cxnLst/>
            <a:rect r="r" b="b" t="t" l="l"/>
            <a:pathLst>
              <a:path h="5652140" w="6108754">
                <a:moveTo>
                  <a:pt x="0" y="0"/>
                </a:moveTo>
                <a:lnTo>
                  <a:pt x="6108754" y="0"/>
                </a:lnTo>
                <a:lnTo>
                  <a:pt x="6108754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52137" y="3068020"/>
            <a:ext cx="5829141" cy="5628136"/>
          </a:xfrm>
          <a:custGeom>
            <a:avLst/>
            <a:gdLst/>
            <a:ahLst/>
            <a:cxnLst/>
            <a:rect r="r" b="b" t="t" l="l"/>
            <a:pathLst>
              <a:path h="5628136" w="5829141">
                <a:moveTo>
                  <a:pt x="0" y="0"/>
                </a:moveTo>
                <a:lnTo>
                  <a:pt x="5829141" y="0"/>
                </a:lnTo>
                <a:lnTo>
                  <a:pt x="5829141" y="5628136"/>
                </a:lnTo>
                <a:lnTo>
                  <a:pt x="0" y="5628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model using the dataset.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Architectures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63316" y="3920494"/>
            <a:ext cx="4212952" cy="4006891"/>
            <a:chOff x="0" y="0"/>
            <a:chExt cx="1109584" cy="10553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9584" cy="1055313"/>
            </a:xfrm>
            <a:custGeom>
              <a:avLst/>
              <a:gdLst/>
              <a:ahLst/>
              <a:cxnLst/>
              <a:rect r="r" b="b" t="t" l="l"/>
              <a:pathLst>
                <a:path h="1055313" w="1109584">
                  <a:moveTo>
                    <a:pt x="93720" y="0"/>
                  </a:moveTo>
                  <a:lnTo>
                    <a:pt x="1015864" y="0"/>
                  </a:lnTo>
                  <a:cubicBezTo>
                    <a:pt x="1040720" y="0"/>
                    <a:pt x="1064558" y="9874"/>
                    <a:pt x="1082134" y="27450"/>
                  </a:cubicBezTo>
                  <a:cubicBezTo>
                    <a:pt x="1099710" y="45026"/>
                    <a:pt x="1109584" y="68864"/>
                    <a:pt x="1109584" y="93720"/>
                  </a:cubicBezTo>
                  <a:lnTo>
                    <a:pt x="1109584" y="961593"/>
                  </a:lnTo>
                  <a:cubicBezTo>
                    <a:pt x="1109584" y="986449"/>
                    <a:pt x="1099710" y="1010287"/>
                    <a:pt x="1082134" y="1027863"/>
                  </a:cubicBezTo>
                  <a:cubicBezTo>
                    <a:pt x="1064558" y="1045439"/>
                    <a:pt x="1040720" y="1055313"/>
                    <a:pt x="1015864" y="1055313"/>
                  </a:cubicBezTo>
                  <a:lnTo>
                    <a:pt x="93720" y="1055313"/>
                  </a:lnTo>
                  <a:cubicBezTo>
                    <a:pt x="68864" y="1055313"/>
                    <a:pt x="45026" y="1045439"/>
                    <a:pt x="27450" y="1027863"/>
                  </a:cubicBezTo>
                  <a:cubicBezTo>
                    <a:pt x="9874" y="1010287"/>
                    <a:pt x="0" y="986449"/>
                    <a:pt x="0" y="961593"/>
                  </a:cubicBezTo>
                  <a:lnTo>
                    <a:pt x="0" y="93720"/>
                  </a:lnTo>
                  <a:cubicBezTo>
                    <a:pt x="0" y="68864"/>
                    <a:pt x="9874" y="45026"/>
                    <a:pt x="27450" y="27450"/>
                  </a:cubicBezTo>
                  <a:cubicBezTo>
                    <a:pt x="45026" y="9874"/>
                    <a:pt x="68864" y="0"/>
                    <a:pt x="93720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109584" cy="1074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 Bold"/>
                </a:rPr>
                <a:t>VGGNet16</a:t>
              </a:r>
            </a:p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Loss : 0.3599</a:t>
              </a:r>
            </a:p>
            <a:p>
              <a:pPr>
                <a:lnSpc>
                  <a:spcPts val="3119"/>
                </a:lnSpc>
              </a:pPr>
            </a:p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Accuracy :0.8971</a:t>
              </a:r>
            </a:p>
            <a:p>
              <a:pPr algn="ctr">
                <a:lnSpc>
                  <a:spcPts val="41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469435" y="2935104"/>
            <a:ext cx="11480550" cy="5893967"/>
          </a:xfrm>
          <a:custGeom>
            <a:avLst/>
            <a:gdLst/>
            <a:ahLst/>
            <a:cxnLst/>
            <a:rect r="r" b="b" t="t" l="l"/>
            <a:pathLst>
              <a:path h="5893967" w="11480550">
                <a:moveTo>
                  <a:pt x="0" y="0"/>
                </a:moveTo>
                <a:lnTo>
                  <a:pt x="11480550" y="0"/>
                </a:lnTo>
                <a:lnTo>
                  <a:pt x="11480550" y="5893967"/>
                </a:lnTo>
                <a:lnTo>
                  <a:pt x="0" y="5893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51" r="0" b="-435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model using the dataset.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Architectures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5716" y="3703644"/>
            <a:ext cx="4212952" cy="4006891"/>
            <a:chOff x="0" y="0"/>
            <a:chExt cx="1109584" cy="10553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9584" cy="1055313"/>
            </a:xfrm>
            <a:custGeom>
              <a:avLst/>
              <a:gdLst/>
              <a:ahLst/>
              <a:cxnLst/>
              <a:rect r="r" b="b" t="t" l="l"/>
              <a:pathLst>
                <a:path h="1055313" w="1109584">
                  <a:moveTo>
                    <a:pt x="93720" y="0"/>
                  </a:moveTo>
                  <a:lnTo>
                    <a:pt x="1015864" y="0"/>
                  </a:lnTo>
                  <a:cubicBezTo>
                    <a:pt x="1040720" y="0"/>
                    <a:pt x="1064558" y="9874"/>
                    <a:pt x="1082134" y="27450"/>
                  </a:cubicBezTo>
                  <a:cubicBezTo>
                    <a:pt x="1099710" y="45026"/>
                    <a:pt x="1109584" y="68864"/>
                    <a:pt x="1109584" y="93720"/>
                  </a:cubicBezTo>
                  <a:lnTo>
                    <a:pt x="1109584" y="961593"/>
                  </a:lnTo>
                  <a:cubicBezTo>
                    <a:pt x="1109584" y="986449"/>
                    <a:pt x="1099710" y="1010287"/>
                    <a:pt x="1082134" y="1027863"/>
                  </a:cubicBezTo>
                  <a:cubicBezTo>
                    <a:pt x="1064558" y="1045439"/>
                    <a:pt x="1040720" y="1055313"/>
                    <a:pt x="1015864" y="1055313"/>
                  </a:cubicBezTo>
                  <a:lnTo>
                    <a:pt x="93720" y="1055313"/>
                  </a:lnTo>
                  <a:cubicBezTo>
                    <a:pt x="68864" y="1055313"/>
                    <a:pt x="45026" y="1045439"/>
                    <a:pt x="27450" y="1027863"/>
                  </a:cubicBezTo>
                  <a:cubicBezTo>
                    <a:pt x="9874" y="1010287"/>
                    <a:pt x="0" y="986449"/>
                    <a:pt x="0" y="961593"/>
                  </a:cubicBezTo>
                  <a:lnTo>
                    <a:pt x="0" y="93720"/>
                  </a:lnTo>
                  <a:cubicBezTo>
                    <a:pt x="0" y="68864"/>
                    <a:pt x="9874" y="45026"/>
                    <a:pt x="27450" y="27450"/>
                  </a:cubicBezTo>
                  <a:cubicBezTo>
                    <a:pt x="45026" y="9874"/>
                    <a:pt x="68864" y="0"/>
                    <a:pt x="93720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09584" cy="1074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 Bold"/>
                </a:rPr>
                <a:t>VGGNet19</a:t>
              </a:r>
            </a:p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Loss : 1.0912</a:t>
              </a:r>
            </a:p>
            <a:p>
              <a:pPr>
                <a:lnSpc>
                  <a:spcPts val="3119"/>
                </a:lnSpc>
              </a:pPr>
            </a:p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Accuracy : 0.5451</a:t>
              </a:r>
            </a:p>
            <a:p>
              <a:pPr algn="ctr">
                <a:lnSpc>
                  <a:spcPts val="41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5716" y="3703644"/>
            <a:ext cx="4212952" cy="4006891"/>
            <a:chOff x="0" y="0"/>
            <a:chExt cx="1109584" cy="10553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9584" cy="1055313"/>
            </a:xfrm>
            <a:custGeom>
              <a:avLst/>
              <a:gdLst/>
              <a:ahLst/>
              <a:cxnLst/>
              <a:rect r="r" b="b" t="t" l="l"/>
              <a:pathLst>
                <a:path h="1055313" w="1109584">
                  <a:moveTo>
                    <a:pt x="93720" y="0"/>
                  </a:moveTo>
                  <a:lnTo>
                    <a:pt x="1015864" y="0"/>
                  </a:lnTo>
                  <a:cubicBezTo>
                    <a:pt x="1040720" y="0"/>
                    <a:pt x="1064558" y="9874"/>
                    <a:pt x="1082134" y="27450"/>
                  </a:cubicBezTo>
                  <a:cubicBezTo>
                    <a:pt x="1099710" y="45026"/>
                    <a:pt x="1109584" y="68864"/>
                    <a:pt x="1109584" y="93720"/>
                  </a:cubicBezTo>
                  <a:lnTo>
                    <a:pt x="1109584" y="961593"/>
                  </a:lnTo>
                  <a:cubicBezTo>
                    <a:pt x="1109584" y="986449"/>
                    <a:pt x="1099710" y="1010287"/>
                    <a:pt x="1082134" y="1027863"/>
                  </a:cubicBezTo>
                  <a:cubicBezTo>
                    <a:pt x="1064558" y="1045439"/>
                    <a:pt x="1040720" y="1055313"/>
                    <a:pt x="1015864" y="1055313"/>
                  </a:cubicBezTo>
                  <a:lnTo>
                    <a:pt x="93720" y="1055313"/>
                  </a:lnTo>
                  <a:cubicBezTo>
                    <a:pt x="68864" y="1055313"/>
                    <a:pt x="45026" y="1045439"/>
                    <a:pt x="27450" y="1027863"/>
                  </a:cubicBezTo>
                  <a:cubicBezTo>
                    <a:pt x="9874" y="1010287"/>
                    <a:pt x="0" y="986449"/>
                    <a:pt x="0" y="961593"/>
                  </a:cubicBezTo>
                  <a:lnTo>
                    <a:pt x="0" y="93720"/>
                  </a:lnTo>
                  <a:cubicBezTo>
                    <a:pt x="0" y="68864"/>
                    <a:pt x="9874" y="45026"/>
                    <a:pt x="27450" y="27450"/>
                  </a:cubicBezTo>
                  <a:cubicBezTo>
                    <a:pt x="45026" y="9874"/>
                    <a:pt x="68864" y="0"/>
                    <a:pt x="93720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109584" cy="1074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 Bold"/>
                </a:rPr>
                <a:t>ResNet-50</a:t>
              </a:r>
            </a:p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Loss : 0.0226</a:t>
              </a:r>
            </a:p>
            <a:p>
              <a:pPr>
                <a:lnSpc>
                  <a:spcPts val="3119"/>
                </a:lnSpc>
              </a:pPr>
            </a:p>
            <a:p>
              <a:pPr algn="l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Accuracy : 0.9945</a:t>
              </a:r>
            </a:p>
            <a:p>
              <a:pPr algn="ctr">
                <a:lnSpc>
                  <a:spcPts val="41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092164" y="3408369"/>
            <a:ext cx="6386557" cy="4975828"/>
          </a:xfrm>
          <a:custGeom>
            <a:avLst/>
            <a:gdLst/>
            <a:ahLst/>
            <a:cxnLst/>
            <a:rect r="r" b="b" t="t" l="l"/>
            <a:pathLst>
              <a:path h="4975828" w="6386557">
                <a:moveTo>
                  <a:pt x="0" y="0"/>
                </a:moveTo>
                <a:lnTo>
                  <a:pt x="6386556" y="0"/>
                </a:lnTo>
                <a:lnTo>
                  <a:pt x="6386556" y="4975828"/>
                </a:lnTo>
                <a:lnTo>
                  <a:pt x="0" y="497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62123" y="3408369"/>
            <a:ext cx="6200647" cy="4975828"/>
          </a:xfrm>
          <a:custGeom>
            <a:avLst/>
            <a:gdLst/>
            <a:ahLst/>
            <a:cxnLst/>
            <a:rect r="r" b="b" t="t" l="l"/>
            <a:pathLst>
              <a:path h="4975828" w="6200647">
                <a:moveTo>
                  <a:pt x="0" y="0"/>
                </a:moveTo>
                <a:lnTo>
                  <a:pt x="6200647" y="0"/>
                </a:lnTo>
                <a:lnTo>
                  <a:pt x="6200647" y="4975828"/>
                </a:lnTo>
                <a:lnTo>
                  <a:pt x="0" y="497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model using the dataset.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Architectures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model using the dataset.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Architectures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5716" y="3703644"/>
            <a:ext cx="4212952" cy="4356887"/>
            <a:chOff x="0" y="0"/>
            <a:chExt cx="1109584" cy="11474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09584" cy="1147493"/>
            </a:xfrm>
            <a:custGeom>
              <a:avLst/>
              <a:gdLst/>
              <a:ahLst/>
              <a:cxnLst/>
              <a:rect r="r" b="b" t="t" l="l"/>
              <a:pathLst>
                <a:path h="1147493" w="1109584">
                  <a:moveTo>
                    <a:pt x="93720" y="0"/>
                  </a:moveTo>
                  <a:lnTo>
                    <a:pt x="1015864" y="0"/>
                  </a:lnTo>
                  <a:cubicBezTo>
                    <a:pt x="1040720" y="0"/>
                    <a:pt x="1064558" y="9874"/>
                    <a:pt x="1082134" y="27450"/>
                  </a:cubicBezTo>
                  <a:cubicBezTo>
                    <a:pt x="1099710" y="45026"/>
                    <a:pt x="1109584" y="68864"/>
                    <a:pt x="1109584" y="93720"/>
                  </a:cubicBezTo>
                  <a:lnTo>
                    <a:pt x="1109584" y="1053773"/>
                  </a:lnTo>
                  <a:cubicBezTo>
                    <a:pt x="1109584" y="1078629"/>
                    <a:pt x="1099710" y="1102467"/>
                    <a:pt x="1082134" y="1120043"/>
                  </a:cubicBezTo>
                  <a:cubicBezTo>
                    <a:pt x="1064558" y="1137619"/>
                    <a:pt x="1040720" y="1147493"/>
                    <a:pt x="1015864" y="1147493"/>
                  </a:cubicBezTo>
                  <a:lnTo>
                    <a:pt x="93720" y="1147493"/>
                  </a:lnTo>
                  <a:cubicBezTo>
                    <a:pt x="68864" y="1147493"/>
                    <a:pt x="45026" y="1137619"/>
                    <a:pt x="27450" y="1120043"/>
                  </a:cubicBezTo>
                  <a:cubicBezTo>
                    <a:pt x="9874" y="1102467"/>
                    <a:pt x="0" y="1078629"/>
                    <a:pt x="0" y="1053773"/>
                  </a:cubicBezTo>
                  <a:lnTo>
                    <a:pt x="0" y="93720"/>
                  </a:lnTo>
                  <a:cubicBezTo>
                    <a:pt x="0" y="68864"/>
                    <a:pt x="9874" y="45026"/>
                    <a:pt x="27450" y="27450"/>
                  </a:cubicBezTo>
                  <a:cubicBezTo>
                    <a:pt x="45026" y="9874"/>
                    <a:pt x="68864" y="0"/>
                    <a:pt x="93720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109584" cy="1166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 Bold"/>
                </a:rPr>
                <a:t>VGGNet16</a:t>
              </a:r>
            </a:p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Training Loss </a:t>
              </a: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Validation Loss</a:t>
              </a:r>
            </a:p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Training Accuracy </a:t>
              </a: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"/>
                </a:rPr>
                <a:t>Validation Accuracy</a:t>
              </a:r>
            </a:p>
            <a:p>
              <a:pPr algn="ctr">
                <a:lnSpc>
                  <a:spcPts val="4159"/>
                </a:lnSpc>
              </a:pPr>
            </a:p>
            <a:p>
              <a:pPr algn="ctr">
                <a:lnSpc>
                  <a:spcPts val="41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5716" y="3703644"/>
            <a:ext cx="4212952" cy="4006891"/>
            <a:chOff x="0" y="0"/>
            <a:chExt cx="1109584" cy="10553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9584" cy="1055313"/>
            </a:xfrm>
            <a:custGeom>
              <a:avLst/>
              <a:gdLst/>
              <a:ahLst/>
              <a:cxnLst/>
              <a:rect r="r" b="b" t="t" l="l"/>
              <a:pathLst>
                <a:path h="1055313" w="1109584">
                  <a:moveTo>
                    <a:pt x="93720" y="0"/>
                  </a:moveTo>
                  <a:lnTo>
                    <a:pt x="1015864" y="0"/>
                  </a:lnTo>
                  <a:cubicBezTo>
                    <a:pt x="1040720" y="0"/>
                    <a:pt x="1064558" y="9874"/>
                    <a:pt x="1082134" y="27450"/>
                  </a:cubicBezTo>
                  <a:cubicBezTo>
                    <a:pt x="1099710" y="45026"/>
                    <a:pt x="1109584" y="68864"/>
                    <a:pt x="1109584" y="93720"/>
                  </a:cubicBezTo>
                  <a:lnTo>
                    <a:pt x="1109584" y="961593"/>
                  </a:lnTo>
                  <a:cubicBezTo>
                    <a:pt x="1109584" y="986449"/>
                    <a:pt x="1099710" y="1010287"/>
                    <a:pt x="1082134" y="1027863"/>
                  </a:cubicBezTo>
                  <a:cubicBezTo>
                    <a:pt x="1064558" y="1045439"/>
                    <a:pt x="1040720" y="1055313"/>
                    <a:pt x="1015864" y="1055313"/>
                  </a:cubicBezTo>
                  <a:lnTo>
                    <a:pt x="93720" y="1055313"/>
                  </a:lnTo>
                  <a:cubicBezTo>
                    <a:pt x="68864" y="1055313"/>
                    <a:pt x="45026" y="1045439"/>
                    <a:pt x="27450" y="1027863"/>
                  </a:cubicBezTo>
                  <a:cubicBezTo>
                    <a:pt x="9874" y="1010287"/>
                    <a:pt x="0" y="986449"/>
                    <a:pt x="0" y="961593"/>
                  </a:cubicBezTo>
                  <a:lnTo>
                    <a:pt x="0" y="93720"/>
                  </a:lnTo>
                  <a:cubicBezTo>
                    <a:pt x="0" y="68864"/>
                    <a:pt x="9874" y="45026"/>
                    <a:pt x="27450" y="27450"/>
                  </a:cubicBezTo>
                  <a:cubicBezTo>
                    <a:pt x="45026" y="9874"/>
                    <a:pt x="68864" y="0"/>
                    <a:pt x="93720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109584" cy="1074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 Bold"/>
                </a:rPr>
                <a:t>Best Architecture is ResNet-50</a:t>
              </a:r>
            </a:p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 Bold"/>
                </a:rPr>
                <a:t>Loss : 0.0226</a:t>
              </a:r>
            </a:p>
            <a:p>
              <a:pPr>
                <a:lnSpc>
                  <a:spcPts val="3119"/>
                </a:lnSpc>
              </a:pPr>
            </a:p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Montserrat Light Bold"/>
                </a:rPr>
                <a:t>Accuracy :0.9945</a:t>
              </a:r>
            </a:p>
            <a:p>
              <a:pPr algn="l">
                <a:lnSpc>
                  <a:spcPts val="311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092164" y="3408369"/>
            <a:ext cx="6386557" cy="4975828"/>
          </a:xfrm>
          <a:custGeom>
            <a:avLst/>
            <a:gdLst/>
            <a:ahLst/>
            <a:cxnLst/>
            <a:rect r="r" b="b" t="t" l="l"/>
            <a:pathLst>
              <a:path h="4975828" w="6386557">
                <a:moveTo>
                  <a:pt x="0" y="0"/>
                </a:moveTo>
                <a:lnTo>
                  <a:pt x="6386556" y="0"/>
                </a:lnTo>
                <a:lnTo>
                  <a:pt x="6386556" y="4975828"/>
                </a:lnTo>
                <a:lnTo>
                  <a:pt x="0" y="497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662123" y="3408369"/>
            <a:ext cx="6200647" cy="4975828"/>
          </a:xfrm>
          <a:custGeom>
            <a:avLst/>
            <a:gdLst/>
            <a:ahLst/>
            <a:cxnLst/>
            <a:rect r="r" b="b" t="t" l="l"/>
            <a:pathLst>
              <a:path h="4975828" w="6200647">
                <a:moveTo>
                  <a:pt x="0" y="0"/>
                </a:moveTo>
                <a:lnTo>
                  <a:pt x="6200647" y="0"/>
                </a:lnTo>
                <a:lnTo>
                  <a:pt x="6200647" y="4975828"/>
                </a:lnTo>
                <a:lnTo>
                  <a:pt x="0" y="4975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587128" y="3649531"/>
            <a:ext cx="6339401" cy="4939088"/>
          </a:xfrm>
          <a:custGeom>
            <a:avLst/>
            <a:gdLst/>
            <a:ahLst/>
            <a:cxnLst/>
            <a:rect r="r" b="b" t="t" l="l"/>
            <a:pathLst>
              <a:path h="4939088" w="6339401">
                <a:moveTo>
                  <a:pt x="0" y="0"/>
                </a:moveTo>
                <a:lnTo>
                  <a:pt x="6339401" y="0"/>
                </a:lnTo>
                <a:lnTo>
                  <a:pt x="6339401" y="4939088"/>
                </a:lnTo>
                <a:lnTo>
                  <a:pt x="0" y="4939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12254" y="3657693"/>
            <a:ext cx="6144691" cy="4930925"/>
          </a:xfrm>
          <a:custGeom>
            <a:avLst/>
            <a:gdLst/>
            <a:ahLst/>
            <a:cxnLst/>
            <a:rect r="r" b="b" t="t" l="l"/>
            <a:pathLst>
              <a:path h="4930925" w="6144691">
                <a:moveTo>
                  <a:pt x="0" y="0"/>
                </a:moveTo>
                <a:lnTo>
                  <a:pt x="6144692" y="0"/>
                </a:lnTo>
                <a:lnTo>
                  <a:pt x="6144692" y="4930926"/>
                </a:lnTo>
                <a:lnTo>
                  <a:pt x="0" y="493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9068" y="3657693"/>
            <a:ext cx="5268240" cy="4930925"/>
          </a:xfrm>
          <a:custGeom>
            <a:avLst/>
            <a:gdLst/>
            <a:ahLst/>
            <a:cxnLst/>
            <a:rect r="r" b="b" t="t" l="l"/>
            <a:pathLst>
              <a:path h="4930925" w="5268240">
                <a:moveTo>
                  <a:pt x="0" y="0"/>
                </a:moveTo>
                <a:lnTo>
                  <a:pt x="5268240" y="0"/>
                </a:lnTo>
                <a:lnTo>
                  <a:pt x="5268240" y="4930926"/>
                </a:lnTo>
                <a:lnTo>
                  <a:pt x="0" y="4930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3316" y="2886033"/>
            <a:ext cx="9150513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Data Visualization for ResNet-50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model using the dataset.</a:t>
            </a:r>
          </a:p>
          <a:p>
            <a:pPr>
              <a:lnSpc>
                <a:spcPts val="415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523" y="1463864"/>
            <a:ext cx="17392373" cy="8454065"/>
          </a:xfrm>
          <a:custGeom>
            <a:avLst/>
            <a:gdLst/>
            <a:ahLst/>
            <a:cxnLst/>
            <a:rect r="r" b="b" t="t" l="l"/>
            <a:pathLst>
              <a:path h="8454065" w="17392373">
                <a:moveTo>
                  <a:pt x="0" y="0"/>
                </a:moveTo>
                <a:lnTo>
                  <a:pt x="17392372" y="0"/>
                </a:lnTo>
                <a:lnTo>
                  <a:pt x="17392372" y="8454065"/>
                </a:lnTo>
                <a:lnTo>
                  <a:pt x="0" y="8454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53109"/>
            <a:ext cx="7692558" cy="70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 Bold"/>
              </a:rPr>
              <a:t>OVERALL SYSTEM DIAGRAM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3316" y="3494094"/>
            <a:ext cx="8492934" cy="4447969"/>
          </a:xfrm>
          <a:custGeom>
            <a:avLst/>
            <a:gdLst/>
            <a:ahLst/>
            <a:cxnLst/>
            <a:rect r="r" b="b" t="t" l="l"/>
            <a:pathLst>
              <a:path h="4447969" w="8492934">
                <a:moveTo>
                  <a:pt x="0" y="0"/>
                </a:moveTo>
                <a:lnTo>
                  <a:pt x="8492934" y="0"/>
                </a:lnTo>
                <a:lnTo>
                  <a:pt x="8492934" y="4447970"/>
                </a:lnTo>
                <a:lnTo>
                  <a:pt x="0" y="4447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78253" y="8078529"/>
            <a:ext cx="4731495" cy="996147"/>
          </a:xfrm>
          <a:custGeom>
            <a:avLst/>
            <a:gdLst/>
            <a:ahLst/>
            <a:cxnLst/>
            <a:rect r="r" b="b" t="t" l="l"/>
            <a:pathLst>
              <a:path h="996147" w="4731495">
                <a:moveTo>
                  <a:pt x="0" y="0"/>
                </a:moveTo>
                <a:lnTo>
                  <a:pt x="4731494" y="0"/>
                </a:lnTo>
                <a:lnTo>
                  <a:pt x="4731494" y="996147"/>
                </a:lnTo>
                <a:lnTo>
                  <a:pt x="0" y="996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177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144000" y="3494094"/>
            <a:ext cx="7911362" cy="4447969"/>
          </a:xfrm>
          <a:custGeom>
            <a:avLst/>
            <a:gdLst/>
            <a:ahLst/>
            <a:cxnLst/>
            <a:rect r="r" b="b" t="t" l="l"/>
            <a:pathLst>
              <a:path h="4447969" w="7911362">
                <a:moveTo>
                  <a:pt x="0" y="0"/>
                </a:moveTo>
                <a:lnTo>
                  <a:pt x="7911362" y="0"/>
                </a:lnTo>
                <a:lnTo>
                  <a:pt x="7911362" y="4447970"/>
                </a:lnTo>
                <a:lnTo>
                  <a:pt x="0" y="4447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3316" y="2886033"/>
            <a:ext cx="9856355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Data Visualization for VGGNet16 &amp; ResNet-50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model using the dataset.</a:t>
            </a:r>
          </a:p>
          <a:p>
            <a:pPr>
              <a:lnSpc>
                <a:spcPts val="4158"/>
              </a:lnSpc>
            </a:pP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068170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3316" y="3694119"/>
            <a:ext cx="8200466" cy="4610511"/>
          </a:xfrm>
          <a:custGeom>
            <a:avLst/>
            <a:gdLst/>
            <a:ahLst/>
            <a:cxnLst/>
            <a:rect r="r" b="b" t="t" l="l"/>
            <a:pathLst>
              <a:path h="4610511" w="8200466">
                <a:moveTo>
                  <a:pt x="0" y="0"/>
                </a:moveTo>
                <a:lnTo>
                  <a:pt x="8200466" y="0"/>
                </a:lnTo>
                <a:lnTo>
                  <a:pt x="8200466" y="4610512"/>
                </a:lnTo>
                <a:lnTo>
                  <a:pt x="0" y="461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010579" y="3703644"/>
            <a:ext cx="8183525" cy="4600986"/>
          </a:xfrm>
          <a:custGeom>
            <a:avLst/>
            <a:gdLst/>
            <a:ahLst/>
            <a:cxnLst/>
            <a:rect r="r" b="b" t="t" l="l"/>
            <a:pathLst>
              <a:path h="4600986" w="8183525">
                <a:moveTo>
                  <a:pt x="0" y="0"/>
                </a:moveTo>
                <a:lnTo>
                  <a:pt x="8183525" y="0"/>
                </a:lnTo>
                <a:lnTo>
                  <a:pt x="8183525" y="4600987"/>
                </a:lnTo>
                <a:lnTo>
                  <a:pt x="0" y="4600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3316" y="2886033"/>
            <a:ext cx="9150513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Testing for VGGNet16 &amp; ResNet-50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model using the dataset.</a:t>
            </a:r>
          </a:p>
          <a:p>
            <a:pPr>
              <a:lnSpc>
                <a:spcPts val="4158"/>
              </a:lnSpc>
            </a:pP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6617" y="796359"/>
            <a:ext cx="14830508" cy="7511000"/>
          </a:xfrm>
          <a:custGeom>
            <a:avLst/>
            <a:gdLst/>
            <a:ahLst/>
            <a:cxnLst/>
            <a:rect r="r" b="b" t="t" l="l"/>
            <a:pathLst>
              <a:path h="7511000" w="14830508">
                <a:moveTo>
                  <a:pt x="0" y="0"/>
                </a:moveTo>
                <a:lnTo>
                  <a:pt x="14830507" y="0"/>
                </a:lnTo>
                <a:lnTo>
                  <a:pt x="14830507" y="7510999"/>
                </a:lnTo>
                <a:lnTo>
                  <a:pt x="0" y="7510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70333" y="7182716"/>
            <a:ext cx="1762616" cy="1506752"/>
          </a:xfrm>
          <a:custGeom>
            <a:avLst/>
            <a:gdLst/>
            <a:ahLst/>
            <a:cxnLst/>
            <a:rect r="r" b="b" t="t" l="l"/>
            <a:pathLst>
              <a:path h="1506752" w="1762616">
                <a:moveTo>
                  <a:pt x="0" y="0"/>
                </a:moveTo>
                <a:lnTo>
                  <a:pt x="1762616" y="0"/>
                </a:lnTo>
                <a:lnTo>
                  <a:pt x="1762616" y="1506752"/>
                </a:lnTo>
                <a:lnTo>
                  <a:pt x="0" y="1506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4397" y="1028700"/>
            <a:ext cx="15108335" cy="7289269"/>
          </a:xfrm>
          <a:custGeom>
            <a:avLst/>
            <a:gdLst/>
            <a:ahLst/>
            <a:cxnLst/>
            <a:rect r="r" b="b" t="t" l="l"/>
            <a:pathLst>
              <a:path h="7289269" w="15108335">
                <a:moveTo>
                  <a:pt x="0" y="0"/>
                </a:moveTo>
                <a:lnTo>
                  <a:pt x="15108334" y="0"/>
                </a:lnTo>
                <a:lnTo>
                  <a:pt x="15108334" y="7289269"/>
                </a:lnTo>
                <a:lnTo>
                  <a:pt x="0" y="72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54106" y="775185"/>
            <a:ext cx="10793531" cy="7902004"/>
          </a:xfrm>
          <a:custGeom>
            <a:avLst/>
            <a:gdLst/>
            <a:ahLst/>
            <a:cxnLst/>
            <a:rect r="r" b="b" t="t" l="l"/>
            <a:pathLst>
              <a:path h="7902004" w="10793531">
                <a:moveTo>
                  <a:pt x="0" y="0"/>
                </a:moveTo>
                <a:lnTo>
                  <a:pt x="10793531" y="0"/>
                </a:lnTo>
                <a:lnTo>
                  <a:pt x="10793531" y="7902005"/>
                </a:lnTo>
                <a:lnTo>
                  <a:pt x="0" y="7902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44" r="0" b="-304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0394" y="202561"/>
            <a:ext cx="8339625" cy="1288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28"/>
              </a:lnSpc>
              <a:spcBef>
                <a:spcPct val="0"/>
              </a:spcBef>
            </a:pPr>
            <a:r>
              <a:rPr lang="en-US" sz="8021">
                <a:solidFill>
                  <a:srgbClr val="000000"/>
                </a:solidFill>
                <a:latin typeface="Open Sauce Bold"/>
              </a:rPr>
              <a:t>References.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394" y="1639168"/>
            <a:ext cx="17662435" cy="672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6493" indent="-368247" lvl="1">
              <a:lnSpc>
                <a:spcPts val="4434"/>
              </a:lnSpc>
              <a:buFont typeface="Arial"/>
              <a:buChar char="•"/>
            </a:pPr>
            <a:r>
              <a:rPr lang="en-US" sz="3411" u="sng">
                <a:solidFill>
                  <a:srgbClr val="000000"/>
                </a:solidFill>
                <a:latin typeface="Open Sauce"/>
                <a:hlinkClick r:id="rId2" tooltip="https://www.kaggle.com/code/duchieuvn/basic-emotion-recognition/notebook"/>
              </a:rPr>
              <a:t>https://www.kaggle.com/code/stpeteishii/facial-expression-classify-densenet201/notebook</a:t>
            </a:r>
          </a:p>
          <a:p>
            <a:pPr>
              <a:lnSpc>
                <a:spcPts val="4434"/>
              </a:lnSpc>
            </a:pPr>
          </a:p>
          <a:p>
            <a:pPr marL="736493" indent="-368247" lvl="1">
              <a:lnSpc>
                <a:spcPts val="4434"/>
              </a:lnSpc>
              <a:buFont typeface="Arial"/>
              <a:buChar char="•"/>
            </a:pPr>
            <a:r>
              <a:rPr lang="en-US" sz="3411" u="sng">
                <a:solidFill>
                  <a:srgbClr val="000000"/>
                </a:solidFill>
                <a:latin typeface="Open Sauce"/>
                <a:hlinkClick r:id="rId3" tooltip="https://www.kaggle.com/code/duchieuvn/basic-emotion-recognition/notebook"/>
              </a:rPr>
              <a:t>https://www.kaggle.com/code/enesztrk/facial-emotion-recognition-vgg19-fer2013</a:t>
            </a:r>
          </a:p>
          <a:p>
            <a:pPr>
              <a:lnSpc>
                <a:spcPts val="4434"/>
              </a:lnSpc>
            </a:pPr>
          </a:p>
          <a:p>
            <a:pPr marL="736493" indent="-368247" lvl="1">
              <a:lnSpc>
                <a:spcPts val="4434"/>
              </a:lnSpc>
              <a:buFont typeface="Arial"/>
              <a:buChar char="•"/>
            </a:pPr>
            <a:r>
              <a:rPr lang="en-US" sz="3411" u="sng">
                <a:solidFill>
                  <a:srgbClr val="000000"/>
                </a:solidFill>
                <a:latin typeface="Open Sauce"/>
              </a:rPr>
              <a:t>https://www.kaggle.com/code/milan400/fer2013-facial-expression-detection</a:t>
            </a:r>
          </a:p>
          <a:p>
            <a:pPr>
              <a:lnSpc>
                <a:spcPts val="4434"/>
              </a:lnSpc>
            </a:pPr>
          </a:p>
          <a:p>
            <a:pPr marL="736493" indent="-368247" lvl="1">
              <a:lnSpc>
                <a:spcPts val="4434"/>
              </a:lnSpc>
              <a:buFont typeface="Arial"/>
              <a:buChar char="•"/>
            </a:pPr>
            <a:r>
              <a:rPr lang="en-US" sz="3411" u="sng">
                <a:solidFill>
                  <a:srgbClr val="000000"/>
                </a:solidFill>
                <a:latin typeface="Open Sauce"/>
                <a:hlinkClick r:id="rId4" tooltip="https://www.kaggle.com/code/duchieuvn/basic-emotion-recognition/notebook"/>
              </a:rPr>
              <a:t>https://www.kaggle.com/code/sandragracenelson/emotion-recognition-using-facial-expressions</a:t>
            </a:r>
          </a:p>
          <a:p>
            <a:pPr>
              <a:lnSpc>
                <a:spcPts val="4434"/>
              </a:lnSpc>
            </a:pPr>
          </a:p>
          <a:p>
            <a:pPr marL="736493" indent="-368247" lvl="1">
              <a:lnSpc>
                <a:spcPts val="4434"/>
              </a:lnSpc>
              <a:buFont typeface="Arial"/>
              <a:buChar char="•"/>
            </a:pPr>
            <a:r>
              <a:rPr lang="en-US" sz="3411" u="sng">
                <a:solidFill>
                  <a:srgbClr val="000000"/>
                </a:solidFill>
                <a:latin typeface="Open Sauce"/>
              </a:rPr>
              <a:t>https://www.kaggle.com/code/duchieuvn/basic-emotion-recognition/notebook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IT20651442 | Dilini. H.G.C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16914">
            <a:off x="209267" y="1885342"/>
            <a:ext cx="19089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3197308">
            <a:off x="4510232" y="6958826"/>
            <a:ext cx="19089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828509" y="5688308"/>
            <a:ext cx="3985351" cy="398535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67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90802" y="732192"/>
            <a:ext cx="874525" cy="8745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992476">
            <a:off x="8777837" y="7023191"/>
            <a:ext cx="1503526" cy="1315585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C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384371" y="1649986"/>
            <a:ext cx="5697198" cy="6987028"/>
          </a:xfrm>
          <a:custGeom>
            <a:avLst/>
            <a:gdLst/>
            <a:ahLst/>
            <a:cxnLst/>
            <a:rect r="r" b="b" t="t" l="l"/>
            <a:pathLst>
              <a:path h="6987028" w="5697198">
                <a:moveTo>
                  <a:pt x="0" y="0"/>
                </a:moveTo>
                <a:lnTo>
                  <a:pt x="5697198" y="0"/>
                </a:lnTo>
                <a:lnTo>
                  <a:pt x="5697198" y="6987028"/>
                </a:lnTo>
                <a:lnTo>
                  <a:pt x="0" y="698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91" t="-13923" r="-14822" b="-1071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16464" y="3257651"/>
            <a:ext cx="15942836" cy="31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822"/>
              </a:lnSpc>
            </a:pPr>
            <a:r>
              <a:rPr lang="en-US" sz="15497" spc="-309">
                <a:solidFill>
                  <a:srgbClr val="000000"/>
                </a:solidFill>
                <a:latin typeface="Livvic Heavy"/>
              </a:rPr>
              <a:t>DAMIDU</a:t>
            </a:r>
          </a:p>
          <a:p>
            <a:pPr>
              <a:lnSpc>
                <a:spcPts val="6900"/>
              </a:lnSpc>
            </a:pPr>
            <a:r>
              <a:rPr lang="en-US" sz="6000" spc="-120">
                <a:solidFill>
                  <a:srgbClr val="000000"/>
                </a:solidFill>
                <a:latin typeface="Livvic Heavy"/>
              </a:rPr>
              <a:t>THIMESHA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464" y="6625086"/>
            <a:ext cx="78275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aret"/>
              </a:rPr>
              <a:t>Specialization : Cyber Security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6464" y="7199654"/>
            <a:ext cx="78275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aret"/>
              </a:rPr>
              <a:t>IT20648268 | 2023-133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3295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01113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7656" t="0" r="-3765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83295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183295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t="0" r="-1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371735" y="7191421"/>
            <a:ext cx="2799147" cy="279914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4890" t="0" r="-2489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371735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371735" y="372739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0" t="0" r="-1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371735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371735" y="260338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60" t="0" r="-26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637606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6637606" y="5273669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36417" t="0" r="-36417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637606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6637606" y="1809639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38906" t="0" r="-38906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637606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6637606" y="-1657415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4972" t="0" r="-24972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6237556" y="8703201"/>
            <a:ext cx="2799147" cy="2799147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074676"/>
            <a:ext cx="18288000" cy="1193274"/>
            <a:chOff x="0" y="0"/>
            <a:chExt cx="4816593" cy="3142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99274" y="938171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22290" y="471253"/>
            <a:ext cx="6229167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131211"/>
                </a:solidFill>
                <a:latin typeface="Archivo Black"/>
              </a:rPr>
              <a:t>BACKGROUND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6157" y="1809750"/>
            <a:ext cx="9954956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Some traditions significantly impact relationships, communication styles, expectations. </a:t>
            </a:r>
          </a:p>
          <a:p>
            <a:pPr>
              <a:lnSpc>
                <a:spcPts val="4200"/>
              </a:lnSpc>
            </a:pP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The breakdown of relationships and social connections doesn't just affect individuals.</a:t>
            </a:r>
          </a:p>
          <a:p>
            <a:pPr>
              <a:lnSpc>
                <a:spcPts val="4200"/>
              </a:lnSpc>
            </a:pP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O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ften leading to stress, anxiety, or feelings of isolation, affecting mental well-being and overall health.</a:t>
            </a:r>
          </a:p>
          <a:p>
            <a:pPr>
              <a:lnSpc>
                <a:spcPts val="4200"/>
              </a:lnSpc>
            </a:pP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In this component we try to recognize human emotions and provide psychological support to them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34" id="34"/>
          <p:cNvGrpSpPr/>
          <p:nvPr/>
        </p:nvGrpSpPr>
        <p:grpSpPr>
          <a:xfrm rot="0">
            <a:off x="19050" y="9074676"/>
            <a:ext cx="18288000" cy="1193274"/>
            <a:chOff x="0" y="0"/>
            <a:chExt cx="24384000" cy="1591032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820766" y="-247650"/>
            <a:ext cx="10467234" cy="5887820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143" r="0" b="-914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3353" y="2701248"/>
            <a:ext cx="7722628" cy="1563793"/>
            <a:chOff x="0" y="0"/>
            <a:chExt cx="2636007" cy="533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36007" cy="533778"/>
            </a:xfrm>
            <a:custGeom>
              <a:avLst/>
              <a:gdLst/>
              <a:ahLst/>
              <a:cxnLst/>
              <a:rect r="r" b="b" t="t" l="l"/>
              <a:pathLst>
                <a:path h="533778" w="2636007">
                  <a:moveTo>
                    <a:pt x="11027" y="0"/>
                  </a:moveTo>
                  <a:lnTo>
                    <a:pt x="2624979" y="0"/>
                  </a:lnTo>
                  <a:cubicBezTo>
                    <a:pt x="2631070" y="0"/>
                    <a:pt x="2636007" y="4937"/>
                    <a:pt x="2636007" y="11027"/>
                  </a:cubicBezTo>
                  <a:lnTo>
                    <a:pt x="2636007" y="522750"/>
                  </a:lnTo>
                  <a:cubicBezTo>
                    <a:pt x="2636007" y="528841"/>
                    <a:pt x="2631070" y="533778"/>
                    <a:pt x="2624979" y="533778"/>
                  </a:cubicBezTo>
                  <a:lnTo>
                    <a:pt x="11027" y="533778"/>
                  </a:lnTo>
                  <a:cubicBezTo>
                    <a:pt x="4937" y="533778"/>
                    <a:pt x="0" y="528841"/>
                    <a:pt x="0" y="522750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636007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73462" y="1166256"/>
            <a:ext cx="9283350" cy="171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42"/>
              </a:lnSpc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RESEARCH QUESTION</a:t>
            </a:r>
          </a:p>
          <a:p>
            <a:pPr marL="0" indent="0" lvl="0">
              <a:lnSpc>
                <a:spcPts val="6842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7269785" y="2459958"/>
            <a:ext cx="2381235" cy="2046374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10371" y="4747622"/>
            <a:ext cx="9369824" cy="1563793"/>
            <a:chOff x="0" y="0"/>
            <a:chExt cx="3198253" cy="533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8253" cy="533778"/>
            </a:xfrm>
            <a:custGeom>
              <a:avLst/>
              <a:gdLst/>
              <a:ahLst/>
              <a:cxnLst/>
              <a:rect r="r" b="b" t="t" l="l"/>
              <a:pathLst>
                <a:path h="533778" w="3198253">
                  <a:moveTo>
                    <a:pt x="9089" y="0"/>
                  </a:moveTo>
                  <a:lnTo>
                    <a:pt x="3189164" y="0"/>
                  </a:lnTo>
                  <a:cubicBezTo>
                    <a:pt x="3194184" y="0"/>
                    <a:pt x="3198253" y="4069"/>
                    <a:pt x="3198253" y="9089"/>
                  </a:cubicBezTo>
                  <a:lnTo>
                    <a:pt x="3198253" y="524689"/>
                  </a:lnTo>
                  <a:cubicBezTo>
                    <a:pt x="3198253" y="529709"/>
                    <a:pt x="3194184" y="533778"/>
                    <a:pt x="3189164" y="533778"/>
                  </a:cubicBezTo>
                  <a:lnTo>
                    <a:pt x="9089" y="533778"/>
                  </a:lnTo>
                  <a:cubicBezTo>
                    <a:pt x="4069" y="533778"/>
                    <a:pt x="0" y="529709"/>
                    <a:pt x="0" y="524689"/>
                  </a:cubicBezTo>
                  <a:lnTo>
                    <a:pt x="0" y="9089"/>
                  </a:lnTo>
                  <a:cubicBezTo>
                    <a:pt x="0" y="4069"/>
                    <a:pt x="4069" y="0"/>
                    <a:pt x="9089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3198253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52209" y="4506332"/>
            <a:ext cx="2381235" cy="2046374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68698" y="6793996"/>
            <a:ext cx="8316898" cy="1709823"/>
            <a:chOff x="0" y="0"/>
            <a:chExt cx="2838852" cy="5836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38852" cy="583623"/>
            </a:xfrm>
            <a:custGeom>
              <a:avLst/>
              <a:gdLst/>
              <a:ahLst/>
              <a:cxnLst/>
              <a:rect r="r" b="b" t="t" l="l"/>
              <a:pathLst>
                <a:path h="583623" w="2838852">
                  <a:moveTo>
                    <a:pt x="10240" y="0"/>
                  </a:moveTo>
                  <a:lnTo>
                    <a:pt x="2828613" y="0"/>
                  </a:lnTo>
                  <a:cubicBezTo>
                    <a:pt x="2834268" y="0"/>
                    <a:pt x="2838852" y="4584"/>
                    <a:pt x="2838852" y="10240"/>
                  </a:cubicBezTo>
                  <a:lnTo>
                    <a:pt x="2838852" y="573384"/>
                  </a:lnTo>
                  <a:cubicBezTo>
                    <a:pt x="2838852" y="579039"/>
                    <a:pt x="2834268" y="583623"/>
                    <a:pt x="2828613" y="583623"/>
                  </a:cubicBezTo>
                  <a:lnTo>
                    <a:pt x="10240" y="583623"/>
                  </a:lnTo>
                  <a:cubicBezTo>
                    <a:pt x="4584" y="583623"/>
                    <a:pt x="0" y="579039"/>
                    <a:pt x="0" y="573384"/>
                  </a:cubicBezTo>
                  <a:lnTo>
                    <a:pt x="0" y="10240"/>
                  </a:lnTo>
                  <a:cubicBezTo>
                    <a:pt x="0" y="4584"/>
                    <a:pt x="4584" y="0"/>
                    <a:pt x="1024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838852" cy="60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842241" y="6600935"/>
            <a:ext cx="2381235" cy="2046374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798488" y="5119771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7"/>
                </a:lnTo>
                <a:lnTo>
                  <a:pt x="0" y="1040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542594" y="7113897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013015" y="3029154"/>
            <a:ext cx="894774" cy="907981"/>
          </a:xfrm>
          <a:custGeom>
            <a:avLst/>
            <a:gdLst/>
            <a:ahLst/>
            <a:cxnLst/>
            <a:rect r="r" b="b" t="t" l="l"/>
            <a:pathLst>
              <a:path h="907981" w="894774">
                <a:moveTo>
                  <a:pt x="0" y="0"/>
                </a:moveTo>
                <a:lnTo>
                  <a:pt x="894774" y="0"/>
                </a:lnTo>
                <a:lnTo>
                  <a:pt x="894774" y="907981"/>
                </a:lnTo>
                <a:lnTo>
                  <a:pt x="0" y="907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861158" y="2877491"/>
            <a:ext cx="6658303" cy="99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1"/>
              </a:lnSpc>
            </a:pPr>
            <a:r>
              <a:rPr lang="en-US" sz="2885" spc="282">
                <a:solidFill>
                  <a:srgbClr val="F2F4F5"/>
                </a:solidFill>
                <a:latin typeface="Montserrat Light"/>
              </a:rPr>
              <a:t>Achieving high accuracy in real-time emotion recognition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34230" y="4926271"/>
            <a:ext cx="7878423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F2F4F5"/>
                </a:solidFill>
                <a:latin typeface="Montserrat Light"/>
              </a:rPr>
              <a:t>Relying on simulated emotions instead of genuine communication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72953" y="7104819"/>
            <a:ext cx="6196899" cy="99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900" spc="284">
                <a:solidFill>
                  <a:srgbClr val="F2F4F5"/>
                </a:solidFill>
                <a:latin typeface="Montserrat"/>
              </a:rPr>
              <a:t>Do users feel comfortable providing their voice data?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5000" y="3849319"/>
            <a:ext cx="736150" cy="636369"/>
            <a:chOff x="0" y="0"/>
            <a:chExt cx="193883" cy="167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79566" y="3801694"/>
            <a:ext cx="11016237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Collect data for a data set from video and audio 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calls.</a:t>
            </a: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785254"/>
            <a:ext cx="10909793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SPECIFIC AND SUB OBJECTIVE</a:t>
            </a:r>
          </a:p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85000" y="5115084"/>
            <a:ext cx="736150" cy="662821"/>
            <a:chOff x="0" y="0"/>
            <a:chExt cx="193883" cy="1745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279566" y="5067459"/>
            <a:ext cx="7760630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Develop an audio based emotion recognition model.</a:t>
            </a:r>
          </a:p>
          <a:p>
            <a:pPr>
              <a:lnSpc>
                <a:spcPts val="4140"/>
              </a:lnSpc>
            </a:pP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1385000" y="6652419"/>
            <a:ext cx="736150" cy="662821"/>
            <a:chOff x="0" y="0"/>
            <a:chExt cx="193883" cy="17457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279566" y="6604794"/>
            <a:ext cx="10473594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Train the AI model using the data set.</a:t>
            </a: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41" id="41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385000" y="8101145"/>
            <a:ext cx="736150" cy="662821"/>
            <a:chOff x="0" y="0"/>
            <a:chExt cx="193883" cy="17457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2279566" y="8053520"/>
            <a:ext cx="8446335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 Light"/>
              </a:rPr>
              <a:t>Goal tracking and emotional growth.</a:t>
            </a: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55" id="55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16914">
            <a:off x="209267" y="1885342"/>
            <a:ext cx="19089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3197308">
            <a:off x="4510232" y="6958826"/>
            <a:ext cx="190899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623033" y="4282150"/>
            <a:ext cx="4392762" cy="439276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67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90802" y="732192"/>
            <a:ext cx="874525" cy="8745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992476">
            <a:off x="8777837" y="7023191"/>
            <a:ext cx="1503526" cy="1315585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C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922149" y="2967406"/>
            <a:ext cx="9160905" cy="6107270"/>
          </a:xfrm>
          <a:custGeom>
            <a:avLst/>
            <a:gdLst/>
            <a:ahLst/>
            <a:cxnLst/>
            <a:rect r="r" b="b" t="t" l="l"/>
            <a:pathLst>
              <a:path h="6107270" w="9160905">
                <a:moveTo>
                  <a:pt x="0" y="0"/>
                </a:moveTo>
                <a:lnTo>
                  <a:pt x="9160904" y="0"/>
                </a:lnTo>
                <a:lnTo>
                  <a:pt x="9160904" y="6107270"/>
                </a:lnTo>
                <a:lnTo>
                  <a:pt x="0" y="6107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16464" y="3257651"/>
            <a:ext cx="12148863" cy="31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822"/>
              </a:lnSpc>
            </a:pPr>
            <a:r>
              <a:rPr lang="en-US" sz="15497" spc="-309">
                <a:solidFill>
                  <a:srgbClr val="000000"/>
                </a:solidFill>
                <a:latin typeface="Fira Sans Semi-Bold"/>
              </a:rPr>
              <a:t>AYESH</a:t>
            </a:r>
          </a:p>
          <a:p>
            <a:pPr>
              <a:lnSpc>
                <a:spcPts val="6900"/>
              </a:lnSpc>
            </a:pPr>
            <a:r>
              <a:rPr lang="en-US" sz="6000" spc="-120">
                <a:solidFill>
                  <a:srgbClr val="000000"/>
                </a:solidFill>
                <a:latin typeface="Fira Sans Semi-Bold"/>
              </a:rPr>
              <a:t>BATADUWAARACHCHI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6464" y="6567936"/>
            <a:ext cx="7827536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Specialization : Information Technology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6464" y="7142504"/>
            <a:ext cx="7827536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IT20647414 | 2023-133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7399" y="928646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7399" y="1700765"/>
            <a:ext cx="17321366" cy="6849157"/>
          </a:xfrm>
          <a:custGeom>
            <a:avLst/>
            <a:gdLst/>
            <a:ahLst/>
            <a:cxnLst/>
            <a:rect r="r" b="b" t="t" l="l"/>
            <a:pathLst>
              <a:path h="6849157" w="17321366">
                <a:moveTo>
                  <a:pt x="0" y="0"/>
                </a:moveTo>
                <a:lnTo>
                  <a:pt x="17321366" y="0"/>
                </a:lnTo>
                <a:lnTo>
                  <a:pt x="17321366" y="6849157"/>
                </a:lnTo>
                <a:lnTo>
                  <a:pt x="0" y="6849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1777" y="556900"/>
            <a:ext cx="9283350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SYSTEM DIAGRAM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18889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6610" y="2914608"/>
            <a:ext cx="7422690" cy="1900540"/>
            <a:chOff x="0" y="0"/>
            <a:chExt cx="1954947" cy="5005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54947" cy="500554"/>
            </a:xfrm>
            <a:custGeom>
              <a:avLst/>
              <a:gdLst/>
              <a:ahLst/>
              <a:cxnLst/>
              <a:rect r="r" b="b" t="t" l="l"/>
              <a:pathLst>
                <a:path h="500554" w="1954947">
                  <a:moveTo>
                    <a:pt x="53193" y="0"/>
                  </a:moveTo>
                  <a:lnTo>
                    <a:pt x="1901754" y="0"/>
                  </a:lnTo>
                  <a:cubicBezTo>
                    <a:pt x="1915862" y="0"/>
                    <a:pt x="1929392" y="5604"/>
                    <a:pt x="1939367" y="15580"/>
                  </a:cubicBezTo>
                  <a:cubicBezTo>
                    <a:pt x="1949343" y="25556"/>
                    <a:pt x="1954947" y="39086"/>
                    <a:pt x="1954947" y="53193"/>
                  </a:cubicBezTo>
                  <a:lnTo>
                    <a:pt x="1954947" y="447360"/>
                  </a:lnTo>
                  <a:cubicBezTo>
                    <a:pt x="1954947" y="461468"/>
                    <a:pt x="1949343" y="474998"/>
                    <a:pt x="1939367" y="484974"/>
                  </a:cubicBezTo>
                  <a:cubicBezTo>
                    <a:pt x="1929392" y="494949"/>
                    <a:pt x="1915862" y="500554"/>
                    <a:pt x="1901754" y="500554"/>
                  </a:cubicBezTo>
                  <a:lnTo>
                    <a:pt x="53193" y="500554"/>
                  </a:lnTo>
                  <a:cubicBezTo>
                    <a:pt x="39086" y="500554"/>
                    <a:pt x="25556" y="494949"/>
                    <a:pt x="15580" y="484974"/>
                  </a:cubicBezTo>
                  <a:cubicBezTo>
                    <a:pt x="5604" y="474998"/>
                    <a:pt x="0" y="461468"/>
                    <a:pt x="0" y="447360"/>
                  </a:cubicBezTo>
                  <a:lnTo>
                    <a:pt x="0" y="53193"/>
                  </a:lnTo>
                  <a:cubicBezTo>
                    <a:pt x="0" y="39086"/>
                    <a:pt x="5604" y="25556"/>
                    <a:pt x="15580" y="15580"/>
                  </a:cubicBezTo>
                  <a:cubicBezTo>
                    <a:pt x="25556" y="5604"/>
                    <a:pt x="39086" y="0"/>
                    <a:pt x="53193" y="0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42875"/>
              <a:ext cx="1954947" cy="357679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087"/>
                </a:lnSpc>
              </a:pPr>
            </a:p>
            <a:p>
              <a:pPr algn="ctr">
                <a:lnSpc>
                  <a:spcPts val="2087"/>
                </a:lnSpc>
              </a:pPr>
              <a:r>
                <a:rPr lang="en-US" sz="2899" spc="81">
                  <a:solidFill>
                    <a:srgbClr val="FFFFFF"/>
                  </a:solidFill>
                  <a:latin typeface="Montserrat Light Bold"/>
                </a:rPr>
                <a:t>All</a:t>
              </a:r>
              <a:r>
                <a:rPr lang="en-US" sz="2899" spc="81">
                  <a:solidFill>
                    <a:srgbClr val="FFFFFF"/>
                  </a:solidFill>
                  <a:latin typeface="Montserrat Light Bold"/>
                </a:rPr>
                <a:t> images 1818</a:t>
              </a:r>
            </a:p>
            <a:p>
              <a:pPr algn="ctr">
                <a:lnSpc>
                  <a:spcPts val="208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99838" y="4915160"/>
            <a:ext cx="7422690" cy="1864498"/>
            <a:chOff x="0" y="0"/>
            <a:chExt cx="1954947" cy="4910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4947" cy="491061"/>
            </a:xfrm>
            <a:custGeom>
              <a:avLst/>
              <a:gdLst/>
              <a:ahLst/>
              <a:cxnLst/>
              <a:rect r="r" b="b" t="t" l="l"/>
              <a:pathLst>
                <a:path h="491061" w="1954947">
                  <a:moveTo>
                    <a:pt x="53193" y="0"/>
                  </a:moveTo>
                  <a:lnTo>
                    <a:pt x="1901754" y="0"/>
                  </a:lnTo>
                  <a:cubicBezTo>
                    <a:pt x="1915862" y="0"/>
                    <a:pt x="1929392" y="5604"/>
                    <a:pt x="1939367" y="15580"/>
                  </a:cubicBezTo>
                  <a:cubicBezTo>
                    <a:pt x="1949343" y="25556"/>
                    <a:pt x="1954947" y="39086"/>
                    <a:pt x="1954947" y="53193"/>
                  </a:cubicBezTo>
                  <a:lnTo>
                    <a:pt x="1954947" y="437868"/>
                  </a:lnTo>
                  <a:cubicBezTo>
                    <a:pt x="1954947" y="451976"/>
                    <a:pt x="1949343" y="465506"/>
                    <a:pt x="1939367" y="475481"/>
                  </a:cubicBezTo>
                  <a:cubicBezTo>
                    <a:pt x="1929392" y="485457"/>
                    <a:pt x="1915862" y="491061"/>
                    <a:pt x="1901754" y="491061"/>
                  </a:cubicBezTo>
                  <a:lnTo>
                    <a:pt x="53193" y="491061"/>
                  </a:lnTo>
                  <a:cubicBezTo>
                    <a:pt x="39086" y="491061"/>
                    <a:pt x="25556" y="485457"/>
                    <a:pt x="15580" y="475481"/>
                  </a:cubicBezTo>
                  <a:cubicBezTo>
                    <a:pt x="5604" y="465506"/>
                    <a:pt x="0" y="451976"/>
                    <a:pt x="0" y="437868"/>
                  </a:cubicBezTo>
                  <a:lnTo>
                    <a:pt x="0" y="53193"/>
                  </a:lnTo>
                  <a:cubicBezTo>
                    <a:pt x="0" y="39086"/>
                    <a:pt x="5604" y="25556"/>
                    <a:pt x="15580" y="15580"/>
                  </a:cubicBezTo>
                  <a:cubicBezTo>
                    <a:pt x="25556" y="5604"/>
                    <a:pt x="39086" y="0"/>
                    <a:pt x="53193" y="0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33350"/>
              <a:ext cx="1954947" cy="357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Training set</a:t>
              </a:r>
            </a:p>
            <a:p>
              <a:pPr algn="ctr">
                <a:lnSpc>
                  <a:spcPts val="2249"/>
                </a:lnSpc>
              </a:pPr>
            </a:p>
            <a:p>
              <a:pPr algn="ctr">
                <a:lnSpc>
                  <a:spcPts val="224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1152 images </a:t>
              </a: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20395" y="6879671"/>
            <a:ext cx="7422690" cy="1976619"/>
            <a:chOff x="0" y="0"/>
            <a:chExt cx="1954947" cy="5205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54947" cy="520591"/>
            </a:xfrm>
            <a:custGeom>
              <a:avLst/>
              <a:gdLst/>
              <a:ahLst/>
              <a:cxnLst/>
              <a:rect r="r" b="b" t="t" l="l"/>
              <a:pathLst>
                <a:path h="520591" w="1954947">
                  <a:moveTo>
                    <a:pt x="53193" y="0"/>
                  </a:moveTo>
                  <a:lnTo>
                    <a:pt x="1901754" y="0"/>
                  </a:lnTo>
                  <a:cubicBezTo>
                    <a:pt x="1915862" y="0"/>
                    <a:pt x="1929392" y="5604"/>
                    <a:pt x="1939367" y="15580"/>
                  </a:cubicBezTo>
                  <a:cubicBezTo>
                    <a:pt x="1949343" y="25556"/>
                    <a:pt x="1954947" y="39086"/>
                    <a:pt x="1954947" y="53193"/>
                  </a:cubicBezTo>
                  <a:lnTo>
                    <a:pt x="1954947" y="467398"/>
                  </a:lnTo>
                  <a:cubicBezTo>
                    <a:pt x="1954947" y="481506"/>
                    <a:pt x="1949343" y="495035"/>
                    <a:pt x="1939367" y="505011"/>
                  </a:cubicBezTo>
                  <a:cubicBezTo>
                    <a:pt x="1929392" y="514987"/>
                    <a:pt x="1915862" y="520591"/>
                    <a:pt x="1901754" y="520591"/>
                  </a:cubicBezTo>
                  <a:lnTo>
                    <a:pt x="53193" y="520591"/>
                  </a:lnTo>
                  <a:cubicBezTo>
                    <a:pt x="39086" y="520591"/>
                    <a:pt x="25556" y="514987"/>
                    <a:pt x="15580" y="505011"/>
                  </a:cubicBezTo>
                  <a:cubicBezTo>
                    <a:pt x="5604" y="495035"/>
                    <a:pt x="0" y="481506"/>
                    <a:pt x="0" y="467398"/>
                  </a:cubicBezTo>
                  <a:lnTo>
                    <a:pt x="0" y="53193"/>
                  </a:lnTo>
                  <a:cubicBezTo>
                    <a:pt x="0" y="39086"/>
                    <a:pt x="5604" y="25556"/>
                    <a:pt x="15580" y="15580"/>
                  </a:cubicBezTo>
                  <a:cubicBezTo>
                    <a:pt x="25556" y="5604"/>
                    <a:pt x="39086" y="0"/>
                    <a:pt x="53193" y="0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23825"/>
              <a:ext cx="1954947" cy="396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Validation set</a:t>
              </a:r>
            </a:p>
            <a:p>
              <a:pPr algn="ctr">
                <a:lnSpc>
                  <a:spcPts val="2399"/>
                </a:lnSpc>
              </a:pPr>
            </a:p>
            <a:p>
              <a:pPr algn="ctr">
                <a:lnSpc>
                  <a:spcPts val="23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288</a:t>
              </a:r>
              <a:r>
                <a:rPr lang="en-US" sz="2999">
                  <a:solidFill>
                    <a:srgbClr val="FFFFFF"/>
                  </a:solidFill>
                  <a:latin typeface="Montserrat Light Bold"/>
                </a:rPr>
                <a:t> images </a:t>
              </a: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02594" y="4052705"/>
            <a:ext cx="9144050" cy="3815276"/>
          </a:xfrm>
          <a:custGeom>
            <a:avLst/>
            <a:gdLst/>
            <a:ahLst/>
            <a:cxnLst/>
            <a:rect r="r" b="b" t="t" l="l"/>
            <a:pathLst>
              <a:path h="3815276" w="9144050">
                <a:moveTo>
                  <a:pt x="0" y="0"/>
                </a:moveTo>
                <a:lnTo>
                  <a:pt x="9144050" y="0"/>
                </a:lnTo>
                <a:lnTo>
                  <a:pt x="9144050" y="3815276"/>
                </a:lnTo>
                <a:lnTo>
                  <a:pt x="0" y="3815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15716" y="18035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3338" y="1343685"/>
            <a:ext cx="13118402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01: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Collect data for a data set from video and audio calls.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37035" y="8348068"/>
            <a:ext cx="2710458" cy="48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Montserrat Light Bold"/>
              </a:rPr>
              <a:t>1440 IMAGES</a:t>
            </a:r>
            <a:r>
              <a:rPr lang="en-US" sz="2991">
                <a:solidFill>
                  <a:srgbClr val="000000"/>
                </a:solidFill>
                <a:latin typeface="Montserrat Light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3316" y="3046078"/>
            <a:ext cx="7063449" cy="57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5"/>
              </a:lnSpc>
              <a:spcBef>
                <a:spcPct val="0"/>
              </a:spcBef>
            </a:pPr>
            <a:r>
              <a:rPr lang="en-US" sz="3404">
                <a:solidFill>
                  <a:srgbClr val="000000"/>
                </a:solidFill>
                <a:latin typeface="Montserrat Light Bold"/>
              </a:rPr>
              <a:t>Data Gathering</a:t>
            </a:r>
            <a:r>
              <a:rPr lang="en-US" sz="3404">
                <a:solidFill>
                  <a:srgbClr val="000000"/>
                </a:solidFill>
                <a:latin typeface="Montserrat Light Bold"/>
              </a:rPr>
              <a:t>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014736" y="2914608"/>
            <a:ext cx="10574077" cy="5945016"/>
          </a:xfrm>
          <a:custGeom>
            <a:avLst/>
            <a:gdLst/>
            <a:ahLst/>
            <a:cxnLst/>
            <a:rect r="r" b="b" t="t" l="l"/>
            <a:pathLst>
              <a:path h="5945016" w="10574077">
                <a:moveTo>
                  <a:pt x="0" y="0"/>
                </a:moveTo>
                <a:lnTo>
                  <a:pt x="10574078" y="0"/>
                </a:lnTo>
                <a:lnTo>
                  <a:pt x="10574078" y="5945016"/>
                </a:lnTo>
                <a:lnTo>
                  <a:pt x="0" y="594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3338" y="1215965"/>
            <a:ext cx="15594230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01: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Collect data for a data set from video and audio calls.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Data Preprocessing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73775" y="3049739"/>
            <a:ext cx="10224368" cy="5748400"/>
          </a:xfrm>
          <a:custGeom>
            <a:avLst/>
            <a:gdLst/>
            <a:ahLst/>
            <a:cxnLst/>
            <a:rect r="r" b="b" t="t" l="l"/>
            <a:pathLst>
              <a:path h="5748400" w="10224368">
                <a:moveTo>
                  <a:pt x="0" y="0"/>
                </a:moveTo>
                <a:lnTo>
                  <a:pt x="10224368" y="0"/>
                </a:lnTo>
                <a:lnTo>
                  <a:pt x="10224368" y="5748400"/>
                </a:lnTo>
                <a:lnTo>
                  <a:pt x="0" y="5748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02: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Develop an audio based emotion recognition model.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Developing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63316" y="3694119"/>
            <a:ext cx="8390013" cy="4717079"/>
          </a:xfrm>
          <a:custGeom>
            <a:avLst/>
            <a:gdLst/>
            <a:ahLst/>
            <a:cxnLst/>
            <a:rect r="r" b="b" t="t" l="l"/>
            <a:pathLst>
              <a:path h="4717079" w="8390013">
                <a:moveTo>
                  <a:pt x="0" y="0"/>
                </a:moveTo>
                <a:lnTo>
                  <a:pt x="8390013" y="0"/>
                </a:lnTo>
                <a:lnTo>
                  <a:pt x="8390013" y="4717079"/>
                </a:lnTo>
                <a:lnTo>
                  <a:pt x="0" y="471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3694119"/>
            <a:ext cx="8390013" cy="4717079"/>
          </a:xfrm>
          <a:custGeom>
            <a:avLst/>
            <a:gdLst/>
            <a:ahLst/>
            <a:cxnLst/>
            <a:rect r="r" b="b" t="t" l="l"/>
            <a:pathLst>
              <a:path h="4717079" w="8390013">
                <a:moveTo>
                  <a:pt x="0" y="0"/>
                </a:moveTo>
                <a:lnTo>
                  <a:pt x="8390013" y="0"/>
                </a:lnTo>
                <a:lnTo>
                  <a:pt x="8390013" y="4717079"/>
                </a:lnTo>
                <a:lnTo>
                  <a:pt x="0" y="471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02: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Develop an audio based emotion recognition model.</a:t>
            </a:r>
          </a:p>
          <a:p>
            <a:pPr>
              <a:lnSpc>
                <a:spcPts val="415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Training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82962" y="3879550"/>
            <a:ext cx="9326764" cy="3562615"/>
            <a:chOff x="0" y="0"/>
            <a:chExt cx="2456432" cy="9383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56432" cy="938302"/>
            </a:xfrm>
            <a:custGeom>
              <a:avLst/>
              <a:gdLst/>
              <a:ahLst/>
              <a:cxnLst/>
              <a:rect r="r" b="b" t="t" l="l"/>
              <a:pathLst>
                <a:path h="938302" w="2456432">
                  <a:moveTo>
                    <a:pt x="42334" y="0"/>
                  </a:moveTo>
                  <a:lnTo>
                    <a:pt x="2414098" y="0"/>
                  </a:lnTo>
                  <a:cubicBezTo>
                    <a:pt x="2437478" y="0"/>
                    <a:pt x="2456432" y="18954"/>
                    <a:pt x="2456432" y="42334"/>
                  </a:cubicBezTo>
                  <a:lnTo>
                    <a:pt x="2456432" y="895968"/>
                  </a:lnTo>
                  <a:cubicBezTo>
                    <a:pt x="2456432" y="919348"/>
                    <a:pt x="2437478" y="938302"/>
                    <a:pt x="2414098" y="938302"/>
                  </a:cubicBezTo>
                  <a:lnTo>
                    <a:pt x="42334" y="938302"/>
                  </a:lnTo>
                  <a:cubicBezTo>
                    <a:pt x="18954" y="938302"/>
                    <a:pt x="0" y="919348"/>
                    <a:pt x="0" y="895968"/>
                  </a:cubicBezTo>
                  <a:lnTo>
                    <a:pt x="0" y="42334"/>
                  </a:lnTo>
                  <a:cubicBezTo>
                    <a:pt x="0" y="18954"/>
                    <a:pt x="18954" y="0"/>
                    <a:pt x="42334" y="0"/>
                  </a:cubicBezTo>
                  <a:close/>
                </a:path>
              </a:pathLst>
            </a:custGeom>
            <a:solidFill>
              <a:srgbClr val="46C2C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456432" cy="966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59"/>
                </a:lnSpc>
              </a:pPr>
            </a:p>
            <a:p>
              <a:pPr algn="ctr" marL="690874" indent="-345437" lvl="1">
                <a:lnSpc>
                  <a:spcPts val="415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Montserrat Light"/>
                </a:rPr>
                <a:t>SVC (Support Vector Classification) </a:t>
              </a:r>
            </a:p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Montserrat Light"/>
                </a:rPr>
                <a:t>ML Model</a:t>
              </a:r>
            </a:p>
            <a:p>
              <a:pPr algn="ctr">
                <a:lnSpc>
                  <a:spcPts val="4159"/>
                </a:lnSpc>
              </a:pPr>
            </a:p>
            <a:p>
              <a:pPr algn="ctr" marL="690874" indent="-345437" lvl="1">
                <a:lnSpc>
                  <a:spcPts val="415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Montserrat Light"/>
                </a:rPr>
                <a:t>Created Deep Learning Model</a:t>
              </a:r>
            </a:p>
            <a:p>
              <a:pPr algn="ctr">
                <a:lnSpc>
                  <a:spcPts val="41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3338" y="1215965"/>
            <a:ext cx="15411247" cy="103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AI model using the data set.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3316" y="2886033"/>
            <a:ext cx="5106119" cy="52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7"/>
              </a:lnSpc>
              <a:spcBef>
                <a:spcPct val="0"/>
              </a:spcBef>
            </a:pPr>
            <a:r>
              <a:rPr lang="en-US" sz="3121">
                <a:solidFill>
                  <a:srgbClr val="000000"/>
                </a:solidFill>
                <a:latin typeface="Montserrat Light Bold"/>
              </a:rPr>
              <a:t>Model Architectures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316" y="1061170"/>
            <a:ext cx="15844252" cy="1563793"/>
            <a:chOff x="0" y="0"/>
            <a:chExt cx="5408205" cy="533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8205" cy="533778"/>
            </a:xfrm>
            <a:custGeom>
              <a:avLst/>
              <a:gdLst/>
              <a:ahLst/>
              <a:cxnLst/>
              <a:rect r="r" b="b" t="t" l="l"/>
              <a:pathLst>
                <a:path h="533778" w="5408205">
                  <a:moveTo>
                    <a:pt x="5375" y="0"/>
                  </a:moveTo>
                  <a:lnTo>
                    <a:pt x="5402830" y="0"/>
                  </a:lnTo>
                  <a:cubicBezTo>
                    <a:pt x="5405799" y="0"/>
                    <a:pt x="5408205" y="2406"/>
                    <a:pt x="5408205" y="5375"/>
                  </a:cubicBezTo>
                  <a:lnTo>
                    <a:pt x="5408205" y="528403"/>
                  </a:lnTo>
                  <a:cubicBezTo>
                    <a:pt x="5408205" y="531371"/>
                    <a:pt x="5405799" y="533778"/>
                    <a:pt x="5402830" y="533778"/>
                  </a:cubicBezTo>
                  <a:lnTo>
                    <a:pt x="5375" y="533778"/>
                  </a:lnTo>
                  <a:cubicBezTo>
                    <a:pt x="2406" y="533778"/>
                    <a:pt x="0" y="531371"/>
                    <a:pt x="0" y="528403"/>
                  </a:cubicBezTo>
                  <a:lnTo>
                    <a:pt x="0" y="5375"/>
                  </a:lnTo>
                  <a:cubicBezTo>
                    <a:pt x="0" y="2406"/>
                    <a:pt x="2406" y="0"/>
                    <a:pt x="537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408205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82557" y="2858927"/>
            <a:ext cx="7542028" cy="6052245"/>
          </a:xfrm>
          <a:custGeom>
            <a:avLst/>
            <a:gdLst/>
            <a:ahLst/>
            <a:cxnLst/>
            <a:rect r="r" b="b" t="t" l="l"/>
            <a:pathLst>
              <a:path h="6052245" w="7542028">
                <a:moveTo>
                  <a:pt x="0" y="0"/>
                </a:moveTo>
                <a:lnTo>
                  <a:pt x="7542028" y="0"/>
                </a:lnTo>
                <a:lnTo>
                  <a:pt x="7542028" y="6052245"/>
                </a:lnTo>
                <a:lnTo>
                  <a:pt x="0" y="6052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4865" y="2858927"/>
            <a:ext cx="6390990" cy="6052245"/>
          </a:xfrm>
          <a:custGeom>
            <a:avLst/>
            <a:gdLst/>
            <a:ahLst/>
            <a:cxnLst/>
            <a:rect r="r" b="b" t="t" l="l"/>
            <a:pathLst>
              <a:path h="6052245" w="6390990">
                <a:moveTo>
                  <a:pt x="0" y="0"/>
                </a:moveTo>
                <a:lnTo>
                  <a:pt x="6390990" y="0"/>
                </a:lnTo>
                <a:lnTo>
                  <a:pt x="6390990" y="6052245"/>
                </a:lnTo>
                <a:lnTo>
                  <a:pt x="0" y="6052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5716" y="123201"/>
            <a:ext cx="13095467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EVIDENCE OF C</a:t>
            </a:r>
            <a:r>
              <a:rPr lang="en-US" sz="4958" spc="173">
                <a:solidFill>
                  <a:srgbClr val="010101"/>
                </a:solidFill>
                <a:latin typeface="Archivo Black Bold"/>
              </a:rPr>
              <a:t>ompletion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3338" y="1215965"/>
            <a:ext cx="15411247" cy="155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Sub objective 03:</a:t>
            </a:r>
          </a:p>
          <a:p>
            <a:pPr>
              <a:lnSpc>
                <a:spcPts val="4158"/>
              </a:lnSpc>
            </a:pPr>
            <a:r>
              <a:rPr lang="en-US" sz="3013" spc="295">
                <a:solidFill>
                  <a:srgbClr val="F2F4F5"/>
                </a:solidFill>
                <a:latin typeface="Montserrat Light"/>
              </a:rPr>
              <a:t>Train the AI model using the data set.</a:t>
            </a:r>
          </a:p>
          <a:p>
            <a:pPr>
              <a:lnSpc>
                <a:spcPts val="4158"/>
              </a:lnSpc>
            </a:pP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06504"/>
            <a:ext cx="18288000" cy="1193274"/>
            <a:chOff x="0" y="0"/>
            <a:chExt cx="4816593" cy="314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IT20648268 | Thimesha K.P.D.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24917" y="300036"/>
            <a:ext cx="7419993" cy="8262617"/>
          </a:xfrm>
          <a:custGeom>
            <a:avLst/>
            <a:gdLst/>
            <a:ahLst/>
            <a:cxnLst/>
            <a:rect r="r" b="b" t="t" l="l"/>
            <a:pathLst>
              <a:path h="8262617" w="7419993">
                <a:moveTo>
                  <a:pt x="0" y="0"/>
                </a:moveTo>
                <a:lnTo>
                  <a:pt x="7419994" y="0"/>
                </a:lnTo>
                <a:lnTo>
                  <a:pt x="7419994" y="8262617"/>
                </a:lnTo>
                <a:lnTo>
                  <a:pt x="0" y="8262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820766" y="-247650"/>
            <a:ext cx="10467234" cy="5887820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18604" r="0" b="-582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701248"/>
            <a:ext cx="7337281" cy="1563793"/>
            <a:chOff x="0" y="0"/>
            <a:chExt cx="2504474" cy="533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04474" cy="533778"/>
            </a:xfrm>
            <a:custGeom>
              <a:avLst/>
              <a:gdLst/>
              <a:ahLst/>
              <a:cxnLst/>
              <a:rect r="r" b="b" t="t" l="l"/>
              <a:pathLst>
                <a:path h="533778" w="2504474">
                  <a:moveTo>
                    <a:pt x="11607" y="0"/>
                  </a:moveTo>
                  <a:lnTo>
                    <a:pt x="2492868" y="0"/>
                  </a:lnTo>
                  <a:cubicBezTo>
                    <a:pt x="2499278" y="0"/>
                    <a:pt x="2504474" y="5196"/>
                    <a:pt x="2504474" y="11607"/>
                  </a:cubicBezTo>
                  <a:lnTo>
                    <a:pt x="2504474" y="522171"/>
                  </a:lnTo>
                  <a:cubicBezTo>
                    <a:pt x="2504474" y="528581"/>
                    <a:pt x="2499278" y="533778"/>
                    <a:pt x="2492868" y="533778"/>
                  </a:cubicBezTo>
                  <a:lnTo>
                    <a:pt x="11607" y="533778"/>
                  </a:lnTo>
                  <a:cubicBezTo>
                    <a:pt x="5196" y="533778"/>
                    <a:pt x="0" y="528581"/>
                    <a:pt x="0" y="522171"/>
                  </a:cubicBezTo>
                  <a:lnTo>
                    <a:pt x="0" y="11607"/>
                  </a:lnTo>
                  <a:cubicBezTo>
                    <a:pt x="0" y="5196"/>
                    <a:pt x="5196" y="0"/>
                    <a:pt x="1160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504474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73462" y="1166256"/>
            <a:ext cx="9283350" cy="171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42"/>
              </a:lnSpc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RESEARCH QUESTION</a:t>
            </a:r>
          </a:p>
          <a:p>
            <a:pPr marL="0" indent="0" lvl="0">
              <a:lnSpc>
                <a:spcPts val="6842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7269785" y="2459958"/>
            <a:ext cx="2381235" cy="2046374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23410" y="2820341"/>
            <a:ext cx="6331281" cy="155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1"/>
              </a:lnSpc>
            </a:pPr>
            <a:r>
              <a:rPr lang="en-US" sz="2885" spc="282">
                <a:solidFill>
                  <a:srgbClr val="F2F4F5"/>
                </a:solidFill>
                <a:latin typeface="Times New Roman"/>
              </a:rPr>
              <a:t>How to start and maintain the good relationship?</a:t>
            </a:r>
          </a:p>
          <a:p>
            <a:pPr>
              <a:lnSpc>
                <a:spcPts val="3981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6925096" y="4747622"/>
            <a:ext cx="7175023" cy="1563793"/>
            <a:chOff x="0" y="0"/>
            <a:chExt cx="2449090" cy="5337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49090" cy="533778"/>
            </a:xfrm>
            <a:custGeom>
              <a:avLst/>
              <a:gdLst/>
              <a:ahLst/>
              <a:cxnLst/>
              <a:rect r="r" b="b" t="t" l="l"/>
              <a:pathLst>
                <a:path h="533778" w="2449090">
                  <a:moveTo>
                    <a:pt x="11869" y="0"/>
                  </a:moveTo>
                  <a:lnTo>
                    <a:pt x="2437221" y="0"/>
                  </a:lnTo>
                  <a:cubicBezTo>
                    <a:pt x="2440369" y="0"/>
                    <a:pt x="2443387" y="1250"/>
                    <a:pt x="2445614" y="3476"/>
                  </a:cubicBezTo>
                  <a:cubicBezTo>
                    <a:pt x="2447839" y="5702"/>
                    <a:pt x="2449090" y="8721"/>
                    <a:pt x="2449090" y="11869"/>
                  </a:cubicBezTo>
                  <a:lnTo>
                    <a:pt x="2449090" y="521909"/>
                  </a:lnTo>
                  <a:cubicBezTo>
                    <a:pt x="2449090" y="525057"/>
                    <a:pt x="2447839" y="528076"/>
                    <a:pt x="2445614" y="530302"/>
                  </a:cubicBezTo>
                  <a:cubicBezTo>
                    <a:pt x="2443387" y="532527"/>
                    <a:pt x="2440369" y="533778"/>
                    <a:pt x="2437221" y="533778"/>
                  </a:cubicBezTo>
                  <a:lnTo>
                    <a:pt x="11869" y="533778"/>
                  </a:lnTo>
                  <a:cubicBezTo>
                    <a:pt x="8721" y="533778"/>
                    <a:pt x="5702" y="532527"/>
                    <a:pt x="3476" y="530302"/>
                  </a:cubicBezTo>
                  <a:cubicBezTo>
                    <a:pt x="1250" y="528076"/>
                    <a:pt x="0" y="525057"/>
                    <a:pt x="0" y="521909"/>
                  </a:cubicBezTo>
                  <a:lnTo>
                    <a:pt x="0" y="11869"/>
                  </a:lnTo>
                  <a:cubicBezTo>
                    <a:pt x="0" y="8721"/>
                    <a:pt x="1250" y="5702"/>
                    <a:pt x="3476" y="3476"/>
                  </a:cubicBezTo>
                  <a:cubicBezTo>
                    <a:pt x="5702" y="1250"/>
                    <a:pt x="8721" y="0"/>
                    <a:pt x="11869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449090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766935" y="4506332"/>
            <a:ext cx="2381235" cy="2046374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365981" y="4859596"/>
            <a:ext cx="5734138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F2F4F5"/>
                </a:solidFill>
                <a:latin typeface="Times New Roman"/>
              </a:rPr>
              <a:t>How to deal with Emotions ?</a:t>
            </a:r>
          </a:p>
          <a:p>
            <a:pPr>
              <a:lnSpc>
                <a:spcPts val="4140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223410" y="6793996"/>
            <a:ext cx="9405921" cy="1709823"/>
            <a:chOff x="0" y="0"/>
            <a:chExt cx="3210574" cy="5836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10574" cy="583623"/>
            </a:xfrm>
            <a:custGeom>
              <a:avLst/>
              <a:gdLst/>
              <a:ahLst/>
              <a:cxnLst/>
              <a:rect r="r" b="b" t="t" l="l"/>
              <a:pathLst>
                <a:path h="583623" w="3210574">
                  <a:moveTo>
                    <a:pt x="9054" y="0"/>
                  </a:moveTo>
                  <a:lnTo>
                    <a:pt x="3201520" y="0"/>
                  </a:lnTo>
                  <a:cubicBezTo>
                    <a:pt x="3203922" y="0"/>
                    <a:pt x="3206225" y="954"/>
                    <a:pt x="3207923" y="2652"/>
                  </a:cubicBezTo>
                  <a:cubicBezTo>
                    <a:pt x="3209621" y="4350"/>
                    <a:pt x="3210574" y="6653"/>
                    <a:pt x="3210574" y="9054"/>
                  </a:cubicBezTo>
                  <a:lnTo>
                    <a:pt x="3210574" y="574569"/>
                  </a:lnTo>
                  <a:cubicBezTo>
                    <a:pt x="3210574" y="576970"/>
                    <a:pt x="3209621" y="579273"/>
                    <a:pt x="3207923" y="580971"/>
                  </a:cubicBezTo>
                  <a:cubicBezTo>
                    <a:pt x="3206225" y="582669"/>
                    <a:pt x="3203922" y="583623"/>
                    <a:pt x="3201520" y="583623"/>
                  </a:cubicBezTo>
                  <a:lnTo>
                    <a:pt x="9054" y="583623"/>
                  </a:lnTo>
                  <a:cubicBezTo>
                    <a:pt x="6653" y="583623"/>
                    <a:pt x="4350" y="582669"/>
                    <a:pt x="2652" y="580971"/>
                  </a:cubicBezTo>
                  <a:cubicBezTo>
                    <a:pt x="954" y="579273"/>
                    <a:pt x="0" y="576970"/>
                    <a:pt x="0" y="574569"/>
                  </a:cubicBezTo>
                  <a:lnTo>
                    <a:pt x="0" y="9054"/>
                  </a:lnTo>
                  <a:cubicBezTo>
                    <a:pt x="0" y="6653"/>
                    <a:pt x="954" y="4350"/>
                    <a:pt x="2652" y="2652"/>
                  </a:cubicBezTo>
                  <a:cubicBezTo>
                    <a:pt x="4350" y="954"/>
                    <a:pt x="6653" y="0"/>
                    <a:pt x="9054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3210574" cy="602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985975" y="6600935"/>
            <a:ext cx="2381235" cy="2046374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88610" y="6753075"/>
            <a:ext cx="7654515" cy="206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900" spc="284">
                <a:solidFill>
                  <a:srgbClr val="F2F4F5"/>
                </a:solidFill>
                <a:latin typeface="Times New Roman"/>
              </a:rPr>
              <a:t>How to provide social experiences for introverts and people who fear relationships.</a:t>
            </a:r>
          </a:p>
          <a:p>
            <a:pPr>
              <a:lnSpc>
                <a:spcPts val="4002"/>
              </a:lnSpc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013882" y="2925116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664710" y="7103724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366671" y="4973896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0" y="9074676"/>
            <a:ext cx="18288000" cy="1193274"/>
            <a:chOff x="0" y="0"/>
            <a:chExt cx="4816593" cy="3142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16592" cy="314278"/>
            </a:xfrm>
            <a:custGeom>
              <a:avLst/>
              <a:gdLst/>
              <a:ahLst/>
              <a:cxnLst/>
              <a:rect r="r" b="b" t="t" l="l"/>
              <a:pathLst>
                <a:path h="3142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14278"/>
                  </a:lnTo>
                  <a:lnTo>
                    <a:pt x="0" y="3142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4816593" cy="333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99274" y="9381714"/>
            <a:ext cx="3537599" cy="685249"/>
          </a:xfrm>
          <a:custGeom>
            <a:avLst/>
            <a:gdLst/>
            <a:ahLst/>
            <a:cxnLst/>
            <a:rect r="r" b="b" t="t" l="l"/>
            <a:pathLst>
              <a:path h="685249" w="3537599">
                <a:moveTo>
                  <a:pt x="0" y="0"/>
                </a:moveTo>
                <a:lnTo>
                  <a:pt x="3537599" y="0"/>
                </a:lnTo>
                <a:lnTo>
                  <a:pt x="3537599" y="685249"/>
                </a:lnTo>
                <a:lnTo>
                  <a:pt x="0" y="6852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6398047" y="9485258"/>
            <a:ext cx="549190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IT20647414 | BATADUWAARACHCHI A.I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286417" y="9493866"/>
            <a:ext cx="4873579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131211"/>
                </a:solidFill>
                <a:latin typeface="Open Sauce"/>
              </a:rPr>
              <a:t>2023-24-133 | </a:t>
            </a:r>
            <a:r>
              <a:rPr lang="en-US" sz="2199">
                <a:solidFill>
                  <a:srgbClr val="131211"/>
                </a:solidFill>
                <a:latin typeface="Open Sauce"/>
              </a:rPr>
              <a:t>11/3/2023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5000" y="3849319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79566" y="3735019"/>
            <a:ext cx="7292166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imes New Roman"/>
              </a:rPr>
              <a:t>Identifying the user's emotion level.</a:t>
            </a: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785254"/>
            <a:ext cx="10909793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8"/>
              </a:lnSpc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SPECIFIC AND SUB OBJECTIVE</a:t>
            </a:r>
          </a:p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</a:p>
        </p:txBody>
      </p:sp>
      <p:grpSp>
        <p:nvGrpSpPr>
          <p:cNvPr name="Group 28" id="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85000" y="5377862"/>
            <a:ext cx="736150" cy="662821"/>
            <a:chOff x="0" y="0"/>
            <a:chExt cx="193883" cy="174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279566" y="5263562"/>
            <a:ext cx="7760630" cy="161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imes New Roman"/>
              </a:rPr>
              <a:t>Identifying the user's Requirment level.</a:t>
            </a: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1385000" y="6967132"/>
            <a:ext cx="736150" cy="662821"/>
            <a:chOff x="0" y="0"/>
            <a:chExt cx="193883" cy="174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279566" y="6852832"/>
            <a:ext cx="8446335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Times New Roman"/>
              </a:rPr>
              <a:t>Provide the AR Training environment</a:t>
            </a:r>
          </a:p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</a:p>
        </p:txBody>
      </p:sp>
      <p:grpSp>
        <p:nvGrpSpPr>
          <p:cNvPr name="Group 39" id="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385000" y="8101145"/>
            <a:ext cx="736150" cy="662821"/>
            <a:chOff x="0" y="0"/>
            <a:chExt cx="193883" cy="17457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04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2279566" y="7986845"/>
            <a:ext cx="8446335" cy="109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Times New Roman"/>
              </a:rPr>
              <a:t>Extract the training data and provide the available best solution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0" y="9074676"/>
            <a:ext cx="18288000" cy="1193274"/>
            <a:chOff x="0" y="0"/>
            <a:chExt cx="24384000" cy="1591032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24384000" cy="1591032"/>
              <a:chOff x="0" y="0"/>
              <a:chExt cx="4816593" cy="31427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4816592" cy="314278"/>
              </a:xfrm>
              <a:custGeom>
                <a:avLst/>
                <a:gdLst/>
                <a:ahLst/>
                <a:cxnLst/>
                <a:rect r="r" b="b" t="t" l="l"/>
                <a:pathLst>
                  <a:path h="314278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14278"/>
                    </a:lnTo>
                    <a:lnTo>
                      <a:pt x="0" y="3142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9050"/>
                <a:ext cx="4816593" cy="333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52" id="52"/>
            <p:cNvSpPr/>
            <p:nvPr/>
          </p:nvSpPr>
          <p:spPr>
            <a:xfrm flipH="false" flipV="false" rot="0">
              <a:off x="265699" y="409384"/>
              <a:ext cx="4716799" cy="913666"/>
            </a:xfrm>
            <a:custGeom>
              <a:avLst/>
              <a:gdLst/>
              <a:ahLst/>
              <a:cxnLst/>
              <a:rect r="r" b="b" t="t" l="l"/>
              <a:pathLst>
                <a:path h="913666" w="4716799">
                  <a:moveTo>
                    <a:pt x="0" y="0"/>
                  </a:moveTo>
                  <a:lnTo>
                    <a:pt x="4716799" y="0"/>
                  </a:lnTo>
                  <a:lnTo>
                    <a:pt x="4716799" y="913666"/>
                  </a:lnTo>
                  <a:lnTo>
                    <a:pt x="0" y="91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8530729" y="553793"/>
              <a:ext cx="7322542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IT20647414 | BATADUWAARACHCHI A.I 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17715222" y="565270"/>
              <a:ext cx="649810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1211"/>
                  </a:solidFill>
                  <a:latin typeface="Open Sauce"/>
                </a:rPr>
                <a:t>2023-24-133 | </a:t>
              </a:r>
              <a:r>
                <a:rPr lang="en-US" sz="2199">
                  <a:solidFill>
                    <a:srgbClr val="131211"/>
                  </a:solidFill>
                  <a:latin typeface="Open Sauce"/>
                </a:rPr>
                <a:t>11/3/2023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DB2B50B239E24A8F82F0D49E394E58" ma:contentTypeVersion="14" ma:contentTypeDescription="Create a new document." ma:contentTypeScope="" ma:versionID="32e587de22d3b79a3481677ec975dfed">
  <xsd:schema xmlns:xsd="http://www.w3.org/2001/XMLSchema" xmlns:xs="http://www.w3.org/2001/XMLSchema" xmlns:p="http://schemas.microsoft.com/office/2006/metadata/properties" xmlns:ns2="8a48ffe4-904f-4768-bc85-3c9ca8e9f3cf" xmlns:ns3="db72c12f-87a4-44ab-bbc5-4cc8306b158a" targetNamespace="http://schemas.microsoft.com/office/2006/metadata/properties" ma:root="true" ma:fieldsID="9ba92a3ae1e061e34347de036d15e04c" ns2:_="" ns3:_="">
    <xsd:import namespace="8a48ffe4-904f-4768-bc85-3c9ca8e9f3cf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48ffe4-904f-4768-bc85-3c9ca8e9f3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B0575E-EBEE-4D03-9863-7DF517FD725A}"/>
</file>

<file path=customXml/itemProps2.xml><?xml version="1.0" encoding="utf-8"?>
<ds:datastoreItem xmlns:ds="http://schemas.openxmlformats.org/officeDocument/2006/customXml" ds:itemID="{90E66292-98C0-454A-BA6D-0BD6CE2002D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DAFzE-VAJ6k</dc:identifier>
  <dcterms:modified xsi:type="dcterms:W3CDTF">2011-08-01T06:04:30Z</dcterms:modified>
  <cp:revision>1</cp:revision>
  <dc:title>EMOTION RECOGNITION AND</dc:title>
</cp:coreProperties>
</file>